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4" r:id="rId6"/>
    <p:sldMasterId id="2147483655" r:id="rId7"/>
    <p:sldMasterId id="2147483656" r:id="rId8"/>
    <p:sldMasterId id="2147483657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5" r:id="rId15"/>
    <p:sldMasterId id="2147483666" r:id="rId16"/>
    <p:sldMasterId id="2147483667" r:id="rId17"/>
    <p:sldMasterId id="2147483668" r:id="rId18"/>
    <p:sldMasterId id="2147483670" r:id="rId19"/>
    <p:sldMasterId id="2147483671" r:id="rId20"/>
    <p:sldMasterId id="2147483672" r:id="rId21"/>
    <p:sldMasterId id="2147483674" r:id="rId22"/>
    <p:sldMasterId id="2147483675" r:id="rId23"/>
    <p:sldMasterId id="2147483676" r:id="rId24"/>
    <p:sldMasterId id="2147483678" r:id="rId25"/>
    <p:sldMasterId id="2147483679" r:id="rId26"/>
    <p:sldMasterId id="2147483680" r:id="rId27"/>
    <p:sldMasterId id="2147483681" r:id="rId28"/>
    <p:sldMasterId id="2147483682" r:id="rId29"/>
    <p:sldMasterId id="2147483683" r:id="rId30"/>
    <p:sldMasterId id="2147483684" r:id="rId31"/>
    <p:sldMasterId id="2147483685" r:id="rId32"/>
    <p:sldMasterId id="2147483686" r:id="rId33"/>
    <p:sldMasterId id="2147483687" r:id="rId34"/>
    <p:sldMasterId id="2147483688" r:id="rId35"/>
  </p:sldMasterIdLst>
  <p:notesMasterIdLst>
    <p:notesMasterId r:id="rId101"/>
  </p:notesMasterIdLst>
  <p:sldIdLst>
    <p:sldId id="256" r:id="rId36"/>
    <p:sldId id="258" r:id="rId37"/>
    <p:sldId id="259" r:id="rId38"/>
    <p:sldId id="264" r:id="rId39"/>
    <p:sldId id="269" r:id="rId40"/>
    <p:sldId id="271" r:id="rId41"/>
    <p:sldId id="272" r:id="rId42"/>
    <p:sldId id="278" r:id="rId43"/>
    <p:sldId id="394" r:id="rId44"/>
    <p:sldId id="290" r:id="rId45"/>
    <p:sldId id="291" r:id="rId46"/>
    <p:sldId id="292" r:id="rId47"/>
    <p:sldId id="293" r:id="rId48"/>
    <p:sldId id="294" r:id="rId49"/>
    <p:sldId id="295" r:id="rId50"/>
    <p:sldId id="311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32" r:id="rId64"/>
    <p:sldId id="333" r:id="rId65"/>
    <p:sldId id="335" r:id="rId66"/>
    <p:sldId id="337" r:id="rId67"/>
    <p:sldId id="338" r:id="rId68"/>
    <p:sldId id="339" r:id="rId69"/>
    <p:sldId id="341" r:id="rId70"/>
    <p:sldId id="342" r:id="rId71"/>
    <p:sldId id="343" r:id="rId72"/>
    <p:sldId id="344" r:id="rId73"/>
    <p:sldId id="345" r:id="rId74"/>
    <p:sldId id="347" r:id="rId75"/>
    <p:sldId id="348" r:id="rId76"/>
    <p:sldId id="349" r:id="rId77"/>
    <p:sldId id="350" r:id="rId78"/>
    <p:sldId id="351" r:id="rId79"/>
    <p:sldId id="357" r:id="rId80"/>
    <p:sldId id="358" r:id="rId81"/>
    <p:sldId id="364" r:id="rId82"/>
    <p:sldId id="365" r:id="rId83"/>
    <p:sldId id="366" r:id="rId84"/>
    <p:sldId id="367" r:id="rId85"/>
    <p:sldId id="369" r:id="rId86"/>
    <p:sldId id="371" r:id="rId87"/>
    <p:sldId id="372" r:id="rId88"/>
    <p:sldId id="373" r:id="rId89"/>
    <p:sldId id="393" r:id="rId90"/>
    <p:sldId id="374" r:id="rId91"/>
    <p:sldId id="375" r:id="rId92"/>
    <p:sldId id="376" r:id="rId93"/>
    <p:sldId id="380" r:id="rId94"/>
    <p:sldId id="381" r:id="rId95"/>
    <p:sldId id="382" r:id="rId96"/>
    <p:sldId id="384" r:id="rId97"/>
    <p:sldId id="386" r:id="rId98"/>
    <p:sldId id="387" r:id="rId99"/>
    <p:sldId id="388" r:id="rId10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" y="-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84" Type="http://schemas.openxmlformats.org/officeDocument/2006/relationships/slide" Target="slides/slide49.xml"/><Relationship Id="rId89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87" Type="http://schemas.openxmlformats.org/officeDocument/2006/relationships/slide" Target="slides/slide52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90" Type="http://schemas.openxmlformats.org/officeDocument/2006/relationships/slide" Target="slides/slide55.xml"/><Relationship Id="rId95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153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Traditional Training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advance organizer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overheads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summary statements every 20 minutes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every 10 minutes paused to ask questions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extensive elaboration of content on each overhead</a:t>
            </a:r>
          </a:p>
          <a:p>
            <a:pPr marL="55563">
              <a:spcBef>
                <a:spcPts val="588"/>
              </a:spcBef>
            </a:pP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Partnership Learning  (timed to  be equal; same outline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)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Experiential Learning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attending to images or questions while I read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Question Recipes 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used to debrief almost all learning structures</a:t>
            </a:r>
          </a:p>
          <a:p>
            <a:pPr marL="55563">
              <a:spcBef>
                <a:spcPts val="588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Tell me more about that ... How do you see this working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Reflection Learning 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modeling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Thinking Devices 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modeling &amp; feedback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Stories 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M. Hunter; teaching experiences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Cooperative Learning 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TTYN; scoring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Knowledge:  will they know more at the end of a session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Implementation:  expectation vs. authentic implementation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Engagement:  more engaged = more knowledgable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Enjoy:  more positive attitude toward the content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knowledge test: p. 102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implementation question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: </a:t>
            </a:r>
            <a:r>
              <a:rPr lang="ja-JP" altLang="en-US" sz="1600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“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Now that you have learned about two strategies, which of the two do you believe you are most likely to implement?</a:t>
            </a:r>
            <a:r>
              <a:rPr lang="ja-JP" altLang="en-US" sz="1600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”</a:t>
            </a:r>
            <a:endParaRPr lang="en-US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55563">
              <a:spcBef>
                <a:spcPts val="588"/>
              </a:spcBef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engagement form: p.121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 Bold" charset="0"/>
                <a:cs typeface="Arial Bold" charset="0"/>
                <a:sym typeface="Arial Bold" charset="0"/>
              </a:rPr>
              <a:t>workshop evaluation p.122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chi square: 46.90 [6 </a:t>
            </a:r>
            <a:r>
              <a:rPr lang="en-US" sz="1600" u="sng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df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] [</a:t>
            </a:r>
            <a:r>
              <a:rPr lang="en-US" sz="1600" u="sng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= 0.00]</a:t>
            </a:r>
          </a:p>
          <a:p>
            <a:pPr marL="55563">
              <a:spcBef>
                <a:spcPts val="588"/>
              </a:spcBef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engaging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Partnership Learning:  89.3%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Traditional Training:  40.1%</a:t>
            </a:r>
          </a:p>
          <a:p>
            <a:pPr marL="55563">
              <a:spcBef>
                <a:spcPts val="588"/>
              </a:spcBef>
            </a:pPr>
            <a:endParaRPr lang="en-US" sz="16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not engaging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Partnership Learning:  2.6% (2 people out of 74%)</a:t>
            </a:r>
          </a:p>
          <a:p>
            <a:pPr marL="55563">
              <a:spcBef>
                <a:spcPts val="588"/>
              </a:spcBef>
            </a:pP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Traditional Training: 37.4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My two examples, coffee and running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My two examples, coffee and running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buSzPct val="125000"/>
              <a:buFont typeface="Zapf Dingbats" charset="0"/>
              <a:buChar char="✴"/>
            </a:pPr>
            <a:r>
              <a:rPr lang="en-US" sz="1800">
                <a:latin typeface="Palatino" charset="0"/>
                <a:cs typeface="Palatino" charset="0"/>
                <a:sym typeface="Palatino" charset="0"/>
              </a:rPr>
              <a:t>Content Enhancement Routine: The Unit Organizer</a:t>
            </a:r>
          </a:p>
          <a:p>
            <a:pPr>
              <a:buSzPct val="125000"/>
              <a:buFont typeface="Zapf Dingbats" charset="0"/>
              <a:buChar char="✴"/>
            </a:pPr>
            <a:r>
              <a:rPr lang="en-US" sz="1800">
                <a:latin typeface="Palatino" charset="0"/>
                <a:cs typeface="Palatino" charset="0"/>
                <a:sym typeface="Palatino" charset="0"/>
              </a:rPr>
              <a:t>These are mean scores.</a:t>
            </a:r>
          </a:p>
          <a:p>
            <a:pPr>
              <a:buSzPct val="125000"/>
              <a:buFont typeface="Zapf Dingbats" charset="0"/>
              <a:buChar char="✴"/>
            </a:pPr>
            <a:r>
              <a:rPr lang="en-US" sz="1800">
                <a:latin typeface="Palatino" charset="0"/>
                <a:cs typeface="Palatino" charset="0"/>
                <a:sym typeface="Palatino" charset="0"/>
              </a:rPr>
              <a:t>See Table in the back of your packet for the statistics.</a:t>
            </a:r>
          </a:p>
          <a:p>
            <a:pPr>
              <a:buSzPct val="125000"/>
              <a:buFont typeface="Zapf Dingbats" charset="0"/>
              <a:buChar char="✴"/>
            </a:pPr>
            <a:r>
              <a:rPr lang="en-US" sz="1800">
                <a:latin typeface="Palatino" charset="0"/>
                <a:cs typeface="Palatino" charset="0"/>
                <a:sym typeface="Palatino" charset="0"/>
              </a:rPr>
              <a:t>STATISTICALLY SIGNIFICANT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57200" indent="-228600">
              <a:spcBef>
                <a:spcPts val="1000"/>
              </a:spcBef>
            </a:pPr>
            <a:r>
              <a:rPr lang="en-US" sz="2400">
                <a:latin typeface="Symbol" charset="0"/>
                <a:cs typeface="Symbol" charset="0"/>
                <a:sym typeface="Symbol" charset="0"/>
              </a:rPr>
              <a:t>•	</a:t>
            </a: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Use the Big Four practices</a:t>
            </a:r>
          </a:p>
          <a:p>
            <a:pPr marL="457200" indent="-228600">
              <a:spcBef>
                <a:spcPts val="1000"/>
              </a:spcBef>
            </a:pPr>
            <a:r>
              <a:rPr lang="en-US" sz="2400">
                <a:latin typeface="Symbol" charset="0"/>
                <a:cs typeface="Symbol" charset="0"/>
                <a:sym typeface="Symbol" charset="0"/>
              </a:rPr>
              <a:t>•	</a:t>
            </a: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Use the partnership principles - </a:t>
            </a:r>
          </a:p>
          <a:p>
            <a:pPr marL="457200" indent="-228600">
              <a:spcBef>
                <a:spcPts val="1000"/>
              </a:spcBef>
            </a:pP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When a person says one thing and does something else it</a:t>
            </a:r>
            <a:r>
              <a:rPr lang="ja-JP" altLang="en-US" sz="2400">
                <a:latin typeface="Arial"/>
                <a:cs typeface="Helvetica Neue" charset="0"/>
                <a:sym typeface="Helvetica Neue" charset="0"/>
              </a:rPr>
              <a:t>’</a:t>
            </a: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s not effective</a:t>
            </a:r>
          </a:p>
          <a:p>
            <a:pPr marL="457200" indent="-228600">
              <a:spcBef>
                <a:spcPts val="1000"/>
              </a:spcBef>
            </a:pP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Giving a lecture on cooperative learning wouldn</a:t>
            </a:r>
            <a:r>
              <a:rPr lang="ja-JP" altLang="en-US" sz="2400">
                <a:latin typeface="Arial"/>
                <a:cs typeface="Helvetica Neue" charset="0"/>
                <a:sym typeface="Helvetica Neue" charset="0"/>
              </a:rPr>
              <a:t>’</a:t>
            </a: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t make it very effective.</a:t>
            </a:r>
          </a:p>
          <a:p>
            <a:pPr marL="457200" indent="-228600">
              <a:spcBef>
                <a:spcPts val="1000"/>
              </a:spcBef>
            </a:pPr>
            <a:r>
              <a:rPr lang="en-US" sz="2400">
                <a:latin typeface="Helvetica Neue" charset="0"/>
                <a:cs typeface="Helvetica Neue" charset="0"/>
                <a:sym typeface="Helvetica Neue" charset="0"/>
              </a:rPr>
              <a:t>Is there anythingelse we can do to walk the talk in our presentation</a:t>
            </a:r>
          </a:p>
          <a:p>
            <a:pPr marL="457200" indent="-228600">
              <a:spcBef>
                <a:spcPts val="1000"/>
              </a:spcBef>
            </a:pPr>
            <a:endParaRPr lang="en-US" sz="2400">
              <a:latin typeface="Helvetica Neue" charset="0"/>
              <a:cs typeface="Helvetica Neue" charset="0"/>
              <a:sym typeface="Helvetica Neue" charset="0"/>
            </a:endParaRPr>
          </a:p>
          <a:p>
            <a:pPr marL="457200" indent="-228600">
              <a:spcBef>
                <a:spcPts val="1000"/>
              </a:spcBef>
            </a:pPr>
            <a:endParaRPr lang="en-US" sz="24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582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7488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3825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1793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1749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2576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26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2743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84153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51419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41067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66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220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925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7014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9980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56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95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333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5428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63405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5922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7978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7654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576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995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961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2437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460486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6255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1270000"/>
            <a:ext cx="516255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6052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1871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1241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3158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3875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529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30004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9135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95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5454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6082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0638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0537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8228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03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853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52959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11068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42914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2558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9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150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901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49259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71334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3667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6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4534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03669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08723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97898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5310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06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064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867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69921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3392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37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192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667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65042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855027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9292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270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69110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5845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197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751726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955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2583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787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924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4590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033921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42560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7506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8957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42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84755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1457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393115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7757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1142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7869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49919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211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692389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4621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5605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031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752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1749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6815437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852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77673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3227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983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00510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82981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95545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0016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80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59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69806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9461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992536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22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1567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43522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40752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2193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982334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775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527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1050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879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82140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800480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08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3290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6177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56034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44504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4012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2721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8111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701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2625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9205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92633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90790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7251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02602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598363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631264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2346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5659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68610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86392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459FEA-823A-2447-842B-BAAF55026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0435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6F4B6C-443F-3F40-B940-1900DDA5F5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4010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E802FE-3B64-7F49-B8C6-5DBF3A48B6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0914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8653D8-AE5B-D846-AA8A-28164E8AE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35992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F92B61-DCB5-C04B-8553-D3B089656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0985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FE1CD-A4BA-DE44-87B2-BE8F3F5434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53300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E94DCD-7407-DE49-95FD-F81D0C34B1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8147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C7DAA2-5EC4-E14F-AD7A-8880629A92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4613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0910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DA9A22-0CCB-794A-90A5-516E36E5A4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2913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B74F72-BB2B-7E42-A3B9-9C6E14DD98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4667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D8610E-7517-1F4F-B801-FF8F65E3F5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53883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1415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8364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35199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90904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988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58870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3277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104433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18939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39883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9531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496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4932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3078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258079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6255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1270000"/>
            <a:ext cx="516255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5930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5875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3171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625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768600"/>
            <a:ext cx="516255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62517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9403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30852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128089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49235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340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2550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6698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518997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376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452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0797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650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0865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678600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08722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47801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5101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583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31371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438409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234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1256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75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67551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080160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809889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65497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00712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0421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12848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9281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75840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232797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6934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78119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356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8381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74109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350425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73745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35752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1041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422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97234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12213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152505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1106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3779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02880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479095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342147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239106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4467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67344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8797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348452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15087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959443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0658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16713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07562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7787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194618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621189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1462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833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14439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3582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5115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783585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7619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0052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2511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73409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11978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723565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913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8125" y="254000"/>
            <a:ext cx="2619375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705725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26403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3317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87134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50886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962630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9489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8982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61296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534523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474940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81379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3097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2574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8853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97661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6782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71788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22007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78318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93115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342891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23045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683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419459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43933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168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8468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6862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061234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33783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24551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10457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4414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34262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741754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286919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3990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1546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5876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34496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270274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77434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46759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7803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68458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62627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461656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186493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93490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3251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6929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26679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415914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98508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2063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50323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1571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80307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08531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182223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7693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127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303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6036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73857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12504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7548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55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5372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8776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8563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5135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469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216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1257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4045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5032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13387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62981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23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116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2186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573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6832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03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171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6208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441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8316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79243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5849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316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7913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2950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7723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3742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275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6549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5516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089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8230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418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91553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2623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52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833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93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10353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284635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253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2111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3945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740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3789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03456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8814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7411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68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81461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8805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90802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4686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772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0215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09005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701601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3338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639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090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77500" cy="72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604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84500"/>
            <a:ext cx="1047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490200" y="8890000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35A120AB-E023-3B4C-825C-A03091D288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/>
  <p:hf hdr="0" ftr="0" dt="0"/>
  <p:txStyles>
    <p:titleStyle>
      <a:lvl1pPr marL="6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fontAlgn="base">
        <a:spcBef>
          <a:spcPts val="1100"/>
        </a:spcBef>
        <a:spcAft>
          <a:spcPct val="0"/>
        </a:spcAft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fontAlgn="base">
        <a:spcBef>
          <a:spcPts val="800"/>
        </a:spcBef>
        <a:spcAft>
          <a:spcPct val="0"/>
        </a:spcAft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77500" cy="72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604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462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018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47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19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91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163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73500" indent="-444500" algn="l" rtl="0" fontAlgn="base">
        <a:spcBef>
          <a:spcPts val="4700"/>
        </a:spcBef>
        <a:spcAft>
          <a:spcPct val="0"/>
        </a:spcAft>
        <a:buSzPct val="171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77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775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969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7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92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367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415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987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7559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131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70300" indent="-4064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985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41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3843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399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828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400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972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4544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911600" indent="-444500" algn="l" rtl="0" fontAlgn="base">
        <a:spcBef>
          <a:spcPts val="23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mknight@mac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hebigfour.ning.com" TargetMode="External"/><Relationship Id="rId1" Type="http://schemas.openxmlformats.org/officeDocument/2006/relationships/slideLayout" Target="../slideLayouts/slideLayout1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mailto:jimknight@mac.com" TargetMode="External"/><Relationship Id="rId1" Type="http://schemas.openxmlformats.org/officeDocument/2006/relationships/slideLayout" Target="../slideLayouts/slideLayout2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instructional.coaching" TargetMode="External"/><Relationship Id="rId1" Type="http://schemas.openxmlformats.org/officeDocument/2006/relationships/slideLayout" Target="../slideLayouts/slideLayout2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hebigfour.ning.com" TargetMode="External"/><Relationship Id="rId1" Type="http://schemas.openxmlformats.org/officeDocument/2006/relationships/slideLayout" Target="../slideLayouts/slideLayout17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instructional.coaching" TargetMode="External"/><Relationship Id="rId1" Type="http://schemas.openxmlformats.org/officeDocument/2006/relationships/slideLayout" Target="../slideLayouts/slideLayout25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mailto:jimknight@mac.com" TargetMode="External"/><Relationship Id="rId1" Type="http://schemas.openxmlformats.org/officeDocument/2006/relationships/slideLayout" Target="../slideLayouts/slideLayout2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-177800" y="4216400"/>
            <a:ext cx="13347700" cy="39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65100" dist="76199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1" name="Rectangle 3"/>
          <p:cNvSpPr>
            <a:spLocks/>
          </p:cNvSpPr>
          <p:nvPr/>
        </p:nvSpPr>
        <p:spPr bwMode="auto">
          <a:xfrm>
            <a:off x="495300" y="5175250"/>
            <a:ext cx="128143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70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Creating an Impact School</a:t>
            </a:r>
          </a:p>
          <a:p>
            <a:pPr algn="l">
              <a:lnSpc>
                <a:spcPct val="80000"/>
              </a:lnSpc>
              <a:spcBef>
                <a:spcPts val="1100"/>
              </a:spcBef>
            </a:pPr>
            <a:r>
              <a:rPr lang="en-US" sz="3600">
                <a:solidFill>
                  <a:srgbClr val="25383E"/>
                </a:solidFill>
                <a:latin typeface="Gesta Medium" charset="0"/>
                <a:ea typeface="ＭＳ Ｐゴシック" charset="0"/>
                <a:cs typeface="Gesta Medium" charset="0"/>
                <a:sym typeface="Gesta Medium" charset="0"/>
              </a:rPr>
              <a:t>jim knight, Instructional Coaching group </a:t>
            </a:r>
          </a:p>
        </p:txBody>
      </p:sp>
      <p:sp>
        <p:nvSpPr>
          <p:cNvPr id="43012" name="Rectangle 4"/>
          <p:cNvSpPr>
            <a:spLocks/>
          </p:cNvSpPr>
          <p:nvPr/>
        </p:nvSpPr>
        <p:spPr bwMode="auto">
          <a:xfrm>
            <a:off x="798513" y="7505700"/>
            <a:ext cx="32035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80000"/>
              </a:lnSpc>
              <a:spcBef>
                <a:spcPts val="1100"/>
              </a:spcBef>
            </a:pPr>
            <a:r>
              <a:rPr lang="en-US" sz="2800">
                <a:solidFill>
                  <a:srgbClr val="7C746C"/>
                </a:solidFill>
                <a:latin typeface="Gesta Light Italic" charset="0"/>
                <a:ea typeface="ＭＳ Ｐゴシック" charset="0"/>
                <a:cs typeface="Gesta Light Italic" charset="0"/>
                <a:sym typeface="Gesta Light Italic" charset="0"/>
                <a:hlinkClick r:id="rId3"/>
              </a:rPr>
              <a:t>JimKnight@mac.com</a:t>
            </a:r>
            <a:endParaRPr lang="en-US" sz="2800">
              <a:solidFill>
                <a:srgbClr val="7C746C"/>
              </a:solidFill>
              <a:latin typeface="Gesta Light Italic" charset="0"/>
              <a:ea typeface="ＭＳ Ｐゴシック" charset="0"/>
              <a:cs typeface="Gesta Light Italic" charset="0"/>
              <a:sym typeface="Gesta Light Ital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794000"/>
            <a:ext cx="117094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2016125"/>
          </a:xfrm>
          <a:ln/>
        </p:spPr>
        <p:txBody>
          <a:bodyPr rIns="56443" anchor="b"/>
          <a:lstStyle/>
          <a:p>
            <a:pPr marL="55563"/>
            <a:r>
              <a:rPr lang="en-US"/>
              <a:t>Design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56443"/>
          <a:lstStyle/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Knowledge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Implementation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Engagement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Enjoyment</a:t>
            </a:r>
            <a:endParaRPr lang="en-US" sz="7200">
              <a:latin typeface="Helvetica" charset="0"/>
              <a:sym typeface="Helvetica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2016125"/>
          </a:xfrm>
          <a:ln/>
        </p:spPr>
        <p:txBody>
          <a:bodyPr rIns="56443" anchor="b"/>
          <a:lstStyle/>
          <a:p>
            <a:pPr marL="55563"/>
            <a:r>
              <a:rPr lang="en-US" b="1">
                <a:latin typeface="Helvetica" charset="0"/>
                <a:cs typeface="Helvetica" charset="0"/>
                <a:sym typeface="Helvetica" charset="0"/>
              </a:rPr>
              <a:t>Research </a:t>
            </a:r>
            <a:r>
              <a:rPr lang="en-US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Questions</a:t>
            </a:r>
            <a:r>
              <a:rPr lang="en-US" b="1">
                <a:latin typeface="Helvetica" charset="0"/>
                <a:ea typeface="ヒラギノ角ゴ ProN W6" charset="0"/>
                <a:cs typeface="ヒラギノ角ゴ ProN W6" charset="0"/>
                <a:sym typeface="Helvetica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56443"/>
          <a:lstStyle/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Knowledge Test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Implementation Question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Engagement Form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Workshop Evaluation</a:t>
            </a:r>
            <a:endParaRPr lang="en-US" sz="7200">
              <a:latin typeface="Helvetica" charset="0"/>
              <a:sym typeface="Helvetica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2016125"/>
          </a:xfrm>
          <a:ln/>
        </p:spPr>
        <p:txBody>
          <a:bodyPr rIns="56443" anchor="b"/>
          <a:lstStyle/>
          <a:p>
            <a:pPr marL="55563"/>
            <a:r>
              <a:rPr lang="en-US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Measures</a:t>
            </a:r>
            <a:endParaRPr lang="en-US" b="1">
              <a:solidFill>
                <a:srgbClr val="004080"/>
              </a:solidFill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87600"/>
            <a:ext cx="11734800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1892300"/>
          </a:xfrm>
          <a:ln/>
        </p:spPr>
        <p:txBody>
          <a:bodyPr rIns="56443" anchor="b"/>
          <a:lstStyle/>
          <a:p>
            <a:pPr marL="55563"/>
            <a:r>
              <a:rPr lang="en-US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Engagement</a:t>
            </a:r>
            <a:r>
              <a:rPr lang="en-US" b="1">
                <a:latin typeface="Helvetica" charset="0"/>
                <a:cs typeface="Helvetica" charset="0"/>
                <a:sym typeface="Helvetica" charset="0"/>
              </a:rPr>
              <a:t> Form</a:t>
            </a:r>
            <a:endParaRPr lang="en-US" b="1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68300" y="2870200"/>
            <a:ext cx="11379200" cy="5626100"/>
          </a:xfrm>
          <a:ln/>
        </p:spPr>
        <p:txBody>
          <a:bodyPr rIns="56443"/>
          <a:lstStyle/>
          <a:p>
            <a:pPr marL="954088" lvl="2" indent="0">
              <a:lnSpc>
                <a:spcPct val="90000"/>
              </a:lnSpc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Partnership Learning:</a:t>
            </a:r>
            <a:r>
              <a:rPr lang="en-US" sz="7200">
                <a:latin typeface="Helvetica" charset="0"/>
                <a:sym typeface="Helvetica" charset="0"/>
              </a:rPr>
              <a:t>	</a:t>
            </a: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59</a:t>
            </a:r>
            <a:endParaRPr lang="en-US" sz="7200">
              <a:latin typeface="Helvetica" charset="0"/>
              <a:sym typeface="Helvetica" charset="0"/>
            </a:endParaRPr>
          </a:p>
          <a:p>
            <a:pPr marL="954088" lvl="2" indent="0">
              <a:lnSpc>
                <a:spcPct val="90000"/>
              </a:lnSpc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Traditional Training: </a:t>
            </a:r>
            <a:r>
              <a:rPr lang="en-US" sz="7200">
                <a:latin typeface="Helvetica" charset="0"/>
                <a:sym typeface="Helvetica" charset="0"/>
              </a:rPr>
              <a:t>		</a:t>
            </a: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14</a:t>
            </a:r>
            <a:endParaRPr lang="en-US" sz="5000">
              <a:latin typeface="Helvetica" charset="0"/>
              <a:sym typeface="Helvetica" charset="0"/>
            </a:endParaRPr>
          </a:p>
          <a:p>
            <a:pPr marL="542925" indent="-487363">
              <a:lnSpc>
                <a:spcPct val="90000"/>
              </a:lnSpc>
              <a:buFont typeface="Gill Sans" charset="0"/>
              <a:buNone/>
            </a:pPr>
            <a:endParaRPr lang="en-US">
              <a:latin typeface="Helvetica" charset="0"/>
              <a:sym typeface="Helvetica" charset="0"/>
            </a:endParaRPr>
          </a:p>
          <a:p>
            <a:pPr marL="542925" indent="-487363">
              <a:lnSpc>
                <a:spcPct val="90000"/>
              </a:lnSpc>
              <a:buFont typeface="Gill Sans" charset="0"/>
              <a:buNone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**Now that you have learned about two strategies, which of the two do you believe you are most likely to teach?</a:t>
            </a:r>
            <a:endParaRPr lang="en-US">
              <a:latin typeface="Helvetica" charset="0"/>
              <a:sym typeface="Helvetica" charset="0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2578100"/>
          </a:xfrm>
          <a:ln/>
        </p:spPr>
        <p:txBody>
          <a:bodyPr rIns="56443" anchor="b"/>
          <a:lstStyle/>
          <a:p>
            <a:pPr marL="55563"/>
            <a:r>
              <a:rPr lang="en-US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Implementation</a:t>
            </a:r>
            <a:r>
              <a:rPr lang="en-US" b="1">
                <a:latin typeface="Helvetica" charset="0"/>
                <a:cs typeface="Helvetica" charset="0"/>
                <a:sym typeface="Helvetica" charset="0"/>
              </a:rPr>
              <a:t> Question**</a:t>
            </a:r>
            <a:endParaRPr lang="en-US" b="1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47700" y="393700"/>
            <a:ext cx="11709400" cy="85344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11200">
                <a:latin typeface="Helvetica" charset="0"/>
                <a:cs typeface="Helvetica" charset="0"/>
                <a:sym typeface="Helvetica" charset="0"/>
              </a:rPr>
              <a:t>Do you think teachers should be partners in their own learning?</a:t>
            </a:r>
            <a:endParaRPr lang="en-US" sz="112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7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ctangle 2"/>
          <p:cNvSpPr>
            <a:spLocks/>
          </p:cNvSpPr>
          <p:nvPr/>
        </p:nvSpPr>
        <p:spPr bwMode="auto">
          <a:xfrm>
            <a:off x="1270000" y="23495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2006600"/>
            <a:ext cx="10477500" cy="5740400"/>
          </a:xfrm>
          <a:ln/>
        </p:spPr>
        <p:txBody>
          <a:bodyPr/>
          <a:lstStyle/>
          <a:p>
            <a:r>
              <a:rPr lang="en-US" sz="9600">
                <a:latin typeface="Helvetica" charset="0"/>
                <a:cs typeface="Helvetica" charset="0"/>
                <a:sym typeface="Helvetica" charset="0"/>
              </a:rPr>
              <a:t>Why do you need an instructional target?</a:t>
            </a:r>
            <a:endParaRPr lang="en-US" sz="96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/>
          </p:cNvSpPr>
          <p:nvPr/>
        </p:nvSpPr>
        <p:spPr bwMode="auto">
          <a:xfrm>
            <a:off x="77788" y="1041400"/>
            <a:ext cx="12839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8400" b="1">
                <a:solidFill>
                  <a:srgbClr val="00408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Three critical elements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98700" y="4013200"/>
            <a:ext cx="10464800" cy="4368800"/>
          </a:xfrm>
          <a:ln/>
        </p:spPr>
        <p:txBody>
          <a:bodyPr/>
          <a:lstStyle/>
          <a:p>
            <a:pPr marL="0" indent="0" algn="r">
              <a:lnSpc>
                <a:spcPct val="50000"/>
              </a:lnSpc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Understanding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50000"/>
              </a:lnSpc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Agreement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50000"/>
              </a:lnSpc>
              <a:buFont typeface="Gill Sans" charset="0"/>
              <a:buNone/>
            </a:pPr>
            <a:r>
              <a:rPr lang="en-US" sz="7200">
                <a:latin typeface="Helvetica" charset="0"/>
                <a:cs typeface="Helvetica" charset="0"/>
                <a:sym typeface="Helvetica" charset="0"/>
              </a:rPr>
              <a:t>Commitment</a:t>
            </a:r>
            <a:endParaRPr lang="en-US" sz="720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50000"/>
              </a:lnSpc>
              <a:buFont typeface="Gill Sans" charset="0"/>
              <a:buNone/>
            </a:pPr>
            <a:endParaRPr lang="en-US" sz="720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50000"/>
              </a:lnSpc>
              <a:buFont typeface="Gill Sans" charset="0"/>
              <a:buNone/>
            </a:pPr>
            <a:endParaRPr lang="en-US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50000"/>
              </a:lnSpc>
              <a:buFont typeface="Gill Sans" charset="0"/>
              <a:buNone/>
            </a:pPr>
            <a:endParaRPr lang="en-US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5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-787400"/>
            <a:ext cx="8655050" cy="1120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5030788" y="2178050"/>
            <a:ext cx="759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2300"/>
              </a:spcBef>
            </a:pPr>
            <a:r>
              <a:rPr lang="en-US" sz="4800">
                <a:solidFill>
                  <a:srgbClr val="0C2430"/>
                </a:solidFill>
                <a:latin typeface="Gesta Regular" charset="0"/>
                <a:ea typeface="ＭＳ Ｐゴシック" charset="0"/>
                <a:cs typeface="Gesta Regular" charset="0"/>
                <a:sym typeface="Gesta Regular" charset="0"/>
              </a:rPr>
              <a:t>How do we create schools in which every student receives excellent instruction, in every class, every day?</a:t>
            </a: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1409700" y="914400"/>
            <a:ext cx="109347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90000"/>
              </a:lnSpc>
            </a:pPr>
            <a:r>
              <a:rPr lang="en-US" sz="10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Our Question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2006600"/>
            <a:ext cx="10477500" cy="5740400"/>
          </a:xfrm>
          <a:ln/>
        </p:spPr>
        <p:txBody>
          <a:bodyPr/>
          <a:lstStyle/>
          <a:p>
            <a:r>
              <a:rPr lang="en-US" sz="9600" b="1">
                <a:latin typeface="Helvetica" charset="0"/>
                <a:cs typeface="Helvetica" charset="0"/>
                <a:sym typeface="Helvetica" charset="0"/>
              </a:rPr>
              <a:t>Transitions are 5% or less</a:t>
            </a:r>
            <a:endParaRPr lang="en-US" sz="9600" b="1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An Excellent Target</a:t>
            </a:r>
            <a:endParaRPr lang="en-US" b="1">
              <a:solidFill>
                <a:srgbClr val="004080"/>
              </a:solidFill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2286000"/>
            <a:ext cx="12268200" cy="7213600"/>
          </a:xfrm>
          <a:ln/>
        </p:spPr>
        <p:txBody>
          <a:bodyPr/>
          <a:lstStyle/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One page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As simple as possible, but no simpler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Precise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Observable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Teacher &amp; Student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Doable</a:t>
            </a:r>
            <a:endParaRPr lang="en-US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2006600"/>
            <a:ext cx="10477500" cy="5740400"/>
          </a:xfrm>
          <a:ln/>
        </p:spPr>
        <p:txBody>
          <a:bodyPr/>
          <a:lstStyle/>
          <a:p>
            <a:r>
              <a:rPr lang="en-US" sz="9600" b="1">
                <a:latin typeface="Helvetica" charset="0"/>
                <a:cs typeface="Helvetica" charset="0"/>
                <a:sym typeface="Helvetica" charset="0"/>
              </a:rPr>
              <a:t>Target </a:t>
            </a:r>
            <a:r>
              <a:rPr lang="en-US" sz="9600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design</a:t>
            </a:r>
            <a:r>
              <a:rPr lang="en-US" sz="9600" b="1">
                <a:latin typeface="Helvetica" charset="0"/>
                <a:cs typeface="Helvetica" charset="0"/>
                <a:sym typeface="Helvetica" charset="0"/>
              </a:rPr>
              <a:t> team</a:t>
            </a:r>
            <a:endParaRPr lang="en-US" sz="9600" b="1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-412750"/>
            <a:ext cx="8039100" cy="104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2006600"/>
            <a:ext cx="10477500" cy="5740400"/>
          </a:xfrm>
          <a:ln/>
        </p:spPr>
        <p:txBody>
          <a:bodyPr/>
          <a:lstStyle/>
          <a:p>
            <a:r>
              <a:rPr lang="en-US" sz="9600" b="1">
                <a:latin typeface="Helvetica" charset="0"/>
                <a:cs typeface="Helvetica" charset="0"/>
                <a:sym typeface="Helvetica" charset="0"/>
              </a:rPr>
              <a:t>Teacher </a:t>
            </a:r>
            <a:r>
              <a:rPr lang="en-US" sz="9600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meetings</a:t>
            </a:r>
            <a:endParaRPr lang="en-US" sz="9600" b="1">
              <a:solidFill>
                <a:srgbClr val="004080"/>
              </a:solidFill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-1031875"/>
            <a:ext cx="8115300" cy="1081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Creating the Target</a:t>
            </a:r>
            <a:endParaRPr lang="en-US">
              <a:solidFill>
                <a:srgbClr val="004080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One-page target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Target design team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Teacher meetings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Teacher commitment</a:t>
            </a:r>
            <a:endParaRPr lang="en-US">
              <a:latin typeface="Helvetica" charset="0"/>
              <a:sym typeface="Helvetica" charset="0"/>
            </a:endParaRPr>
          </a:p>
          <a:p>
            <a:pPr>
              <a:buFont typeface="Helvetica" charset="0"/>
              <a:buChar char="•"/>
            </a:pPr>
            <a:r>
              <a:rPr lang="en-US">
                <a:latin typeface="Helvetica" charset="0"/>
                <a:cs typeface="Helvetica" charset="0"/>
                <a:sym typeface="Helvetica" charset="0"/>
              </a:rPr>
              <a:t>Central office support</a:t>
            </a:r>
            <a:endParaRPr lang="en-US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>
          <a:xfrm>
            <a:off x="1257300" y="2006600"/>
            <a:ext cx="10477500" cy="5740400"/>
          </a:xfrm>
          <a:ln/>
        </p:spPr>
        <p:txBody>
          <a:bodyPr/>
          <a:lstStyle/>
          <a:p>
            <a:r>
              <a:rPr lang="en-US" sz="9600" b="1">
                <a:latin typeface="Helvetica" charset="0"/>
                <a:cs typeface="Helvetica" charset="0"/>
                <a:sym typeface="Helvetica" charset="0"/>
              </a:rPr>
              <a:t>Central office </a:t>
            </a:r>
            <a:r>
              <a:rPr lang="en-US" sz="9600" b="1">
                <a:solidFill>
                  <a:srgbClr val="004080"/>
                </a:solidFill>
                <a:latin typeface="Helvetica" charset="0"/>
                <a:cs typeface="Helvetica" charset="0"/>
                <a:sym typeface="Helvetica" charset="0"/>
              </a:rPr>
              <a:t>support</a:t>
            </a:r>
            <a:endParaRPr lang="en-US" sz="9600" b="1">
              <a:solidFill>
                <a:srgbClr val="004080"/>
              </a:solidFill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47700" y="393700"/>
            <a:ext cx="11709400" cy="85344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11200">
                <a:latin typeface="Gesta Bold" charset="0"/>
                <a:cs typeface="Gesta Bold" charset="0"/>
                <a:sym typeface="Gesta Bold" charset="0"/>
              </a:rPr>
              <a:t>How will you get understanding, agreement, and commitment?</a:t>
            </a:r>
            <a:endParaRPr lang="en-US" sz="11200">
              <a:latin typeface="Gesta Bold" charset="0"/>
              <a:ea typeface="ヒラギノ角ゴ ProN W6" charset="0"/>
              <a:cs typeface="ヒラギノ角ゴ ProN W6" charset="0"/>
              <a:sym typeface="Gesta Bold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7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/>
          </p:cNvSpPr>
          <p:nvPr/>
        </p:nvSpPr>
        <p:spPr bwMode="auto">
          <a:xfrm>
            <a:off x="1270000" y="23495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3.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>
          <a:xfrm>
            <a:off x="965200" y="2006600"/>
            <a:ext cx="11074400" cy="5740400"/>
          </a:xfrm>
          <a:ln/>
        </p:spPr>
        <p:txBody>
          <a:bodyPr/>
          <a:lstStyle/>
          <a:p>
            <a:r>
              <a:rPr lang="en-US" sz="9600">
                <a:latin typeface="Helvetica" charset="0"/>
                <a:cs typeface="Helvetica" charset="0"/>
                <a:sym typeface="Helvetica" charset="0"/>
              </a:rPr>
              <a:t>Observing teachers, monitoring progress</a:t>
            </a:r>
            <a:endParaRPr lang="en-US" sz="96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-412750"/>
            <a:ext cx="8039100" cy="1040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7" name="Object 1"/>
          <p:cNvGraphicFramePr>
            <a:graphicFrameLocks noChangeAspect="1"/>
          </p:cNvGraphicFramePr>
          <p:nvPr/>
        </p:nvGraphicFramePr>
        <p:xfrm>
          <a:off x="1257300" y="1257300"/>
          <a:ext cx="10477500" cy="721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Chart" r:id="rId3" imgW="14721213" imgH="10134320" progId="MSGraph.Chart.8">
                  <p:embed/>
                </p:oleObj>
              </mc:Choice>
              <mc:Fallback>
                <p:oleObj name="Chart" r:id="rId3" imgW="14721213" imgH="10134320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1257300"/>
                        <a:ext cx="10477500" cy="721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1" name="Object 1"/>
          <p:cNvGraphicFramePr>
            <a:graphicFrameLocks noChangeAspect="1"/>
          </p:cNvGraphicFramePr>
          <p:nvPr/>
        </p:nvGraphicFramePr>
        <p:xfrm>
          <a:off x="1257300" y="1257300"/>
          <a:ext cx="10477500" cy="721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Chart" r:id="rId3" imgW="14721213" imgH="10134320" progId="MSGraph.Chart.8">
                  <p:embed/>
                </p:oleObj>
              </mc:Choice>
              <mc:Fallback>
                <p:oleObj name="Chart" r:id="rId3" imgW="14721213" imgH="10134320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1257300"/>
                        <a:ext cx="10477500" cy="721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Grp="1" noChangeArrowheads="1"/>
          </p:cNvSpPr>
          <p:nvPr>
            <p:ph type="title"/>
          </p:nvPr>
        </p:nvSpPr>
        <p:spPr>
          <a:xfrm>
            <a:off x="546100" y="2006600"/>
            <a:ext cx="11899900" cy="5740400"/>
          </a:xfrm>
          <a:ln/>
        </p:spPr>
        <p:txBody>
          <a:bodyPr/>
          <a:lstStyle/>
          <a:p>
            <a:r>
              <a:rPr lang="en-US" sz="14400">
                <a:latin typeface="Helvetica" charset="0"/>
                <a:cs typeface="Helvetica" charset="0"/>
                <a:sym typeface="Helvetica" charset="0"/>
              </a:rPr>
              <a:t>.52 x .20 = .10 </a:t>
            </a:r>
            <a:endParaRPr lang="en-US" sz="144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/>
          </p:cNvSpPr>
          <p:nvPr/>
        </p:nvSpPr>
        <p:spPr bwMode="auto">
          <a:xfrm>
            <a:off x="1028700" y="628650"/>
            <a:ext cx="109347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90000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Time on Task </a:t>
            </a:r>
            <a:r>
              <a:rPr 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sta Medium" charset="0"/>
                <a:ea typeface="ＭＳ Ｐゴシック" charset="0"/>
                <a:cs typeface="Gesta Medium" charset="0"/>
                <a:sym typeface="Gesta Medium" charset="0"/>
              </a:rPr>
              <a:t>(10 min)</a:t>
            </a:r>
          </a:p>
        </p:txBody>
      </p:sp>
      <p:graphicFrame>
        <p:nvGraphicFramePr>
          <p:cNvPr id="115715" name="Object 3"/>
          <p:cNvGraphicFramePr>
            <a:graphicFrameLocks noChangeAspect="1"/>
          </p:cNvGraphicFramePr>
          <p:nvPr/>
        </p:nvGraphicFramePr>
        <p:xfrm>
          <a:off x="1423988" y="3284538"/>
          <a:ext cx="3182937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6" name="Chart" r:id="rId4" imgW="4473823" imgH="4473823" progId="MSGraph.Chart.8">
                  <p:embed/>
                </p:oleObj>
              </mc:Choice>
              <mc:Fallback>
                <p:oleObj name="Chart" r:id="rId4" imgW="4473823" imgH="4473823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3284538"/>
                        <a:ext cx="3182937" cy="318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16" name="Rectangle 4"/>
          <p:cNvSpPr>
            <a:spLocks/>
          </p:cNvSpPr>
          <p:nvPr/>
        </p:nvSpPr>
        <p:spPr bwMode="auto">
          <a:xfrm>
            <a:off x="1765300" y="2527300"/>
            <a:ext cx="2514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80000"/>
              </a:lnSpc>
            </a:pPr>
            <a:r>
              <a:rPr lang="en-US" sz="2400">
                <a:solidFill>
                  <a:srgbClr val="F6F5FF"/>
                </a:solidFill>
                <a:latin typeface="Gesta Medium" charset="0"/>
                <a:ea typeface="ＭＳ Ｐゴシック" charset="0"/>
                <a:cs typeface="Gesta Medium" charset="0"/>
                <a:sym typeface="Gesta Medium" charset="0"/>
              </a:rPr>
              <a:t>FEBRUARY 2011</a:t>
            </a:r>
          </a:p>
        </p:txBody>
      </p:sp>
      <p:graphicFrame>
        <p:nvGraphicFramePr>
          <p:cNvPr id="115717" name="Group 5"/>
          <p:cNvGraphicFramePr>
            <a:graphicFrameLocks noGrp="1"/>
          </p:cNvGraphicFramePr>
          <p:nvPr/>
        </p:nvGraphicFramePr>
        <p:xfrm>
          <a:off x="876300" y="7035800"/>
          <a:ext cx="4291013" cy="1030605"/>
        </p:xfrm>
        <a:graphic>
          <a:graphicData uri="http://schemas.openxmlformats.org/drawingml/2006/table">
            <a:tbl>
              <a:tblPr/>
              <a:tblGrid>
                <a:gridCol w="1430338"/>
                <a:gridCol w="1430337"/>
                <a:gridCol w="1430338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STUDENTS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ON TASK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% ON TASK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738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559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76%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5741" name="Object 29"/>
          <p:cNvGraphicFramePr>
            <a:graphicFrameLocks noChangeAspect="1"/>
          </p:cNvGraphicFramePr>
          <p:nvPr/>
        </p:nvGraphicFramePr>
        <p:xfrm>
          <a:off x="8116888" y="3284538"/>
          <a:ext cx="3182937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7" name="Chart" r:id="rId6" imgW="4473823" imgH="4473823" progId="MSGraph.Chart.8">
                  <p:embed/>
                </p:oleObj>
              </mc:Choice>
              <mc:Fallback>
                <p:oleObj name="Chart" r:id="rId6" imgW="4473823" imgH="4473823" progId="MSGraph.Chart.8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6888" y="3284538"/>
                        <a:ext cx="3182937" cy="318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42" name="Rectangle 30"/>
          <p:cNvSpPr>
            <a:spLocks/>
          </p:cNvSpPr>
          <p:nvPr/>
        </p:nvSpPr>
        <p:spPr bwMode="auto">
          <a:xfrm>
            <a:off x="8458200" y="2527300"/>
            <a:ext cx="2514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80000"/>
              </a:lnSpc>
            </a:pPr>
            <a:r>
              <a:rPr lang="en-US" sz="2400">
                <a:solidFill>
                  <a:srgbClr val="F6F5FF"/>
                </a:solidFill>
                <a:latin typeface="Gesta Medium" charset="0"/>
                <a:ea typeface="ＭＳ Ｐゴシック" charset="0"/>
                <a:cs typeface="Gesta Medium" charset="0"/>
                <a:sym typeface="Gesta Medium" charset="0"/>
              </a:rPr>
              <a:t>OCTOBER 2012</a:t>
            </a:r>
          </a:p>
        </p:txBody>
      </p:sp>
      <p:graphicFrame>
        <p:nvGraphicFramePr>
          <p:cNvPr id="115743" name="Group 31"/>
          <p:cNvGraphicFramePr>
            <a:graphicFrameLocks noGrp="1"/>
          </p:cNvGraphicFramePr>
          <p:nvPr/>
        </p:nvGraphicFramePr>
        <p:xfrm>
          <a:off x="7569200" y="7035800"/>
          <a:ext cx="4291013" cy="1030605"/>
        </p:xfrm>
        <a:graphic>
          <a:graphicData uri="http://schemas.openxmlformats.org/drawingml/2006/table">
            <a:tbl>
              <a:tblPr/>
              <a:tblGrid>
                <a:gridCol w="1430338"/>
                <a:gridCol w="1430337"/>
                <a:gridCol w="1430338"/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STUDENTS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ON TASK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% ON TASK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818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742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91%</a:t>
                      </a:r>
                    </a:p>
                  </a:txBody>
                  <a:tcPr marL="50800" marR="50800" marT="50800" marB="50800" anchor="ctr" horzOverflow="overflow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/>
          </p:cNvSpPr>
          <p:nvPr/>
        </p:nvSpPr>
        <p:spPr bwMode="auto">
          <a:xfrm>
            <a:off x="1079500" y="3048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pPr algn="l">
              <a:lnSpc>
                <a:spcPct val="90000"/>
              </a:lnSpc>
            </a:pPr>
            <a:r>
              <a:rPr lang="en-US" sz="7200">
                <a:solidFill>
                  <a:schemeClr val="tx1"/>
                </a:solidFill>
                <a:latin typeface="Minion Pro Ital" charset="0"/>
                <a:ea typeface="ＭＳ Ｐゴシック" charset="0"/>
                <a:cs typeface="Minion Pro Ital" charset="0"/>
                <a:sym typeface="Minion Pro Ital" charset="0"/>
              </a:rPr>
              <a:t>20 months later...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9600">
                <a:latin typeface="Helvetica" charset="0"/>
                <a:cs typeface="Helvetica" charset="0"/>
                <a:sym typeface="Helvetica" charset="0"/>
              </a:rPr>
              <a:t>February 2011</a:t>
            </a:r>
            <a:endParaRPr lang="en-US" sz="9600">
              <a:latin typeface="Helvetica" charset="0"/>
              <a:sym typeface="Helvetica" charset="0"/>
            </a:endParaRP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2743200"/>
            <a:ext cx="10477500" cy="5727700"/>
          </a:xfrm>
          <a:ln/>
        </p:spPr>
        <p:txBody>
          <a:bodyPr/>
          <a:lstStyle/>
          <a:p>
            <a:pPr marL="228600" indent="0" algn="ctr">
              <a:spcBef>
                <a:spcPct val="0"/>
              </a:spcBef>
              <a:buFont typeface="Gill Sans" charset="0"/>
              <a:buNone/>
            </a:pPr>
            <a:r>
              <a:rPr lang="en-US" sz="12000">
                <a:latin typeface="Helvetica" charset="0"/>
                <a:cs typeface="Helvetica" charset="0"/>
                <a:sym typeface="Helvetica" charset="0"/>
              </a:rPr>
              <a:t>.76 x .78 = .59 </a:t>
            </a:r>
            <a:endParaRPr lang="en-US" sz="120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9600">
                <a:latin typeface="Helvetica" charset="0"/>
                <a:cs typeface="Helvetica" charset="0"/>
                <a:sym typeface="Helvetica" charset="0"/>
              </a:rPr>
              <a:t>October 2012</a:t>
            </a:r>
            <a:endParaRPr lang="en-US" sz="9600">
              <a:latin typeface="Helvetica" charset="0"/>
              <a:sym typeface="Helvetica" charset="0"/>
            </a:endParaRP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0000" y="2743200"/>
            <a:ext cx="10477500" cy="5727700"/>
          </a:xfrm>
          <a:ln/>
        </p:spPr>
        <p:txBody>
          <a:bodyPr/>
          <a:lstStyle/>
          <a:p>
            <a:pPr marL="228600" indent="0" algn="ctr">
              <a:spcBef>
                <a:spcPct val="0"/>
              </a:spcBef>
              <a:buFont typeface="Gill Sans" charset="0"/>
              <a:buNone/>
            </a:pPr>
            <a:r>
              <a:rPr lang="en-US" sz="12000">
                <a:latin typeface="Helvetica" charset="0"/>
                <a:cs typeface="Helvetica" charset="0"/>
                <a:sym typeface="Helvetica" charset="0"/>
              </a:rPr>
              <a:t>.91 x .96 = .87 </a:t>
            </a:r>
            <a:endParaRPr lang="en-US" sz="1200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685800" y="1403350"/>
            <a:ext cx="11633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16000">
                <a:solidFill>
                  <a:srgbClr val="8ABABD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My first</a:t>
            </a:r>
          </a:p>
          <a:p>
            <a:pPr>
              <a:lnSpc>
                <a:spcPct val="90000"/>
              </a:lnSpc>
            </a:pPr>
            <a:r>
              <a:rPr lang="en-US" sz="16000">
                <a:solidFill>
                  <a:srgbClr val="25383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teaching </a:t>
            </a:r>
            <a:r>
              <a:rPr lang="en-US" sz="16000">
                <a:solidFill>
                  <a:srgbClr val="8ABABD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experience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7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/>
          <p:cNvSpPr>
            <a:spLocks/>
          </p:cNvSpPr>
          <p:nvPr/>
        </p:nvSpPr>
        <p:spPr bwMode="auto">
          <a:xfrm>
            <a:off x="1270000" y="23495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4.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/>
          </p:cNvSpPr>
          <p:nvPr/>
        </p:nvSpPr>
        <p:spPr bwMode="auto">
          <a:xfrm>
            <a:off x="817563" y="3371850"/>
            <a:ext cx="11912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7000" u="sng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  <a:hlinkClick r:id="rId2"/>
              </a:rPr>
              <a:t>http://www.corwin.com/highimpactinstruction</a:t>
            </a:r>
            <a:endParaRPr lang="en-US" sz="7000" u="sng">
              <a:solidFill>
                <a:schemeClr val="tx1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447" b="87949"/>
          <a:stretch>
            <a:fillRect/>
          </a:stretch>
        </p:blipFill>
        <p:spPr bwMode="auto">
          <a:xfrm>
            <a:off x="-1454150" y="503238"/>
            <a:ext cx="149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660525"/>
            <a:ext cx="85979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9600"/>
              <a:t>The Big Four</a:t>
            </a: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5300" y="2870200"/>
            <a:ext cx="10464800" cy="5715000"/>
          </a:xfrm>
          <a:ln/>
        </p:spPr>
        <p:txBody>
          <a:bodyPr/>
          <a:lstStyle/>
          <a:p>
            <a:r>
              <a:rPr lang="en-US" sz="6400"/>
              <a:t>Content Planning</a:t>
            </a:r>
          </a:p>
          <a:p>
            <a:r>
              <a:rPr lang="en-US" sz="6400"/>
              <a:t>Assessment for Learning</a:t>
            </a:r>
          </a:p>
          <a:p>
            <a:r>
              <a:rPr lang="en-US" sz="6400"/>
              <a:t>Instruction</a:t>
            </a:r>
          </a:p>
          <a:p>
            <a:r>
              <a:rPr lang="en-US" sz="6400"/>
              <a:t>Community Building</a:t>
            </a:r>
          </a:p>
        </p:txBody>
      </p:sp>
      <p:sp>
        <p:nvSpPr>
          <p:cNvPr id="124931" name="Rectangle 3"/>
          <p:cNvSpPr>
            <a:spLocks/>
          </p:cNvSpPr>
          <p:nvPr/>
        </p:nvSpPr>
        <p:spPr bwMode="auto">
          <a:xfrm>
            <a:off x="6650038" y="-1282700"/>
            <a:ext cx="5407025" cy="1167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80000" i="1">
                <a:solidFill>
                  <a:srgbClr val="000080"/>
                </a:solidFill>
                <a:ea typeface="ＭＳ Ｐゴシック" charset="0"/>
                <a:cs typeface="Gill Sans" charset="0"/>
              </a:rPr>
              <a:t>4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00" y="0"/>
            <a:ext cx="14579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4" name="Rectangle 2"/>
          <p:cNvSpPr>
            <a:spLocks/>
          </p:cNvSpPr>
          <p:nvPr/>
        </p:nvSpPr>
        <p:spPr bwMode="auto">
          <a:xfrm>
            <a:off x="7267575" y="742950"/>
            <a:ext cx="52578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9600">
                <a:solidFill>
                  <a:schemeClr val="tx1"/>
                </a:solidFill>
                <a:latin typeface="Minion Pro Bold" charset="0"/>
                <a:ea typeface="ＭＳ Ｐゴシック" charset="0"/>
                <a:cs typeface="Minion Pro Bold" charset="0"/>
                <a:sym typeface="Minion Pro Bold" charset="0"/>
              </a:rPr>
              <a:t>Effective</a:t>
            </a:r>
          </a:p>
          <a:p>
            <a:pPr algn="r"/>
            <a:r>
              <a:rPr lang="en-US" sz="9600">
                <a:solidFill>
                  <a:schemeClr val="tx1"/>
                </a:solidFill>
                <a:latin typeface="Minion Pro Bold" charset="0"/>
                <a:ea typeface="ＭＳ Ｐゴシック" charset="0"/>
                <a:cs typeface="Minion Pro Bold" charset="0"/>
                <a:sym typeface="Minion Pro Bold" charset="0"/>
              </a:rPr>
              <a:t>Questions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/>
          </p:cNvSpPr>
          <p:nvPr/>
        </p:nvSpPr>
        <p:spPr bwMode="auto">
          <a:xfrm>
            <a:off x="2489200" y="5473700"/>
            <a:ext cx="4305300" cy="2743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26" name="Rectangle 2"/>
          <p:cNvSpPr>
            <a:spLocks/>
          </p:cNvSpPr>
          <p:nvPr/>
        </p:nvSpPr>
        <p:spPr bwMode="auto">
          <a:xfrm>
            <a:off x="7251700" y="4305300"/>
            <a:ext cx="4889500" cy="2743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7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/>
          </p:cNvSpPr>
          <p:nvPr/>
        </p:nvSpPr>
        <p:spPr bwMode="auto">
          <a:xfrm>
            <a:off x="1270000" y="23495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5.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11404600" cy="2438400"/>
          </a:xfrm>
          <a:ln/>
        </p:spPr>
        <p:txBody>
          <a:bodyPr/>
          <a:lstStyle/>
          <a:p>
            <a:r>
              <a:rPr lang="en-US" sz="14400" b="1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Helvetica" charset="0"/>
                <a:sym typeface="Helvetica" charset="0"/>
              </a:rPr>
              <a:t>Components</a:t>
            </a:r>
            <a:endParaRPr lang="en-US" sz="14400" b="1"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66700" y="2019300"/>
            <a:ext cx="12585700" cy="7632700"/>
          </a:xfrm>
          <a:ln/>
        </p:spPr>
        <p:txBody>
          <a:bodyPr/>
          <a:lstStyle/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Enroll 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Identify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Explain &amp; Mediate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Model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Observe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Explore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 dirty="0">
                <a:latin typeface="Helvetica" charset="0"/>
                <a:cs typeface="Helvetica" charset="0"/>
                <a:sym typeface="Helvetica" charset="0"/>
              </a:rPr>
              <a:t>Support &amp; Refine</a:t>
            </a: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endParaRPr lang="en-US" sz="6000" dirty="0">
              <a:latin typeface="Helvetica" charset="0"/>
              <a:sym typeface="Helvetica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endParaRPr lang="en-US" sz="6000" dirty="0"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Freeform 2"/>
          <p:cNvSpPr>
            <a:spLocks/>
          </p:cNvSpPr>
          <p:nvPr/>
        </p:nvSpPr>
        <p:spPr bwMode="auto">
          <a:xfrm>
            <a:off x="6029325" y="4433888"/>
            <a:ext cx="211138" cy="2713037"/>
          </a:xfrm>
          <a:custGeom>
            <a:avLst/>
            <a:gdLst>
              <a:gd name="T0" fmla="+- 0 20209 11626"/>
              <a:gd name="T1" fmla="*/ T0 w 9974"/>
              <a:gd name="T2" fmla="*/ 0 h 21600"/>
              <a:gd name="T3" fmla="+- 0 21600 11626"/>
              <a:gd name="T4" fmla="*/ T3 w 9974"/>
              <a:gd name="T5" fmla="*/ 2160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9974" h="21600">
                <a:moveTo>
                  <a:pt x="8583" y="0"/>
                </a:moveTo>
                <a:cubicBezTo>
                  <a:pt x="8583" y="0"/>
                  <a:pt x="-11626" y="9932"/>
                  <a:pt x="9974" y="2160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195" name="Line 3"/>
          <p:cNvSpPr>
            <a:spLocks noChangeShapeType="1"/>
          </p:cNvSpPr>
          <p:nvPr/>
        </p:nvSpPr>
        <p:spPr bwMode="auto">
          <a:xfrm flipH="1">
            <a:off x="1027113" y="-68263"/>
            <a:ext cx="1587" cy="1028065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196" name="Line 4"/>
          <p:cNvSpPr>
            <a:spLocks noChangeShapeType="1"/>
          </p:cNvSpPr>
          <p:nvPr/>
        </p:nvSpPr>
        <p:spPr bwMode="auto">
          <a:xfrm>
            <a:off x="1017588" y="9540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197" name="Line 5"/>
          <p:cNvSpPr>
            <a:spLocks noChangeShapeType="1"/>
          </p:cNvSpPr>
          <p:nvPr/>
        </p:nvSpPr>
        <p:spPr bwMode="auto">
          <a:xfrm>
            <a:off x="1017588" y="87645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198" name="Rectangle 6"/>
          <p:cNvSpPr>
            <a:spLocks/>
          </p:cNvSpPr>
          <p:nvPr/>
        </p:nvSpPr>
        <p:spPr bwMode="auto">
          <a:xfrm>
            <a:off x="1270000" y="1638300"/>
            <a:ext cx="1092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2400"/>
              </a:spcBef>
            </a:pPr>
            <a:r>
              <a:rPr lang="en-US" sz="72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Top-down Coaching</a:t>
            </a:r>
          </a:p>
        </p:txBody>
      </p:sp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447" b="87949"/>
          <a:stretch>
            <a:fillRect/>
          </a:stretch>
        </p:blipFill>
        <p:spPr bwMode="auto">
          <a:xfrm>
            <a:off x="-1454150" y="503238"/>
            <a:ext cx="149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0" name="Oval 8"/>
          <p:cNvSpPr>
            <a:spLocks/>
          </p:cNvSpPr>
          <p:nvPr/>
        </p:nvSpPr>
        <p:spPr bwMode="auto">
          <a:xfrm>
            <a:off x="5740400" y="2959100"/>
            <a:ext cx="1549400" cy="1549400"/>
          </a:xfrm>
          <a:prstGeom prst="ellipse">
            <a:avLst/>
          </a:prstGeom>
          <a:noFill/>
          <a:ln w="889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201" name="Rectangle 9"/>
          <p:cNvSpPr>
            <a:spLocks/>
          </p:cNvSpPr>
          <p:nvPr/>
        </p:nvSpPr>
        <p:spPr bwMode="auto">
          <a:xfrm>
            <a:off x="5181600" y="3556000"/>
            <a:ext cx="265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1800">
                <a:solidFill>
                  <a:schemeClr val="tx1"/>
                </a:solidFill>
                <a:latin typeface="Minion Pro SmBd" charset="0"/>
                <a:ea typeface="ＭＳ Ｐゴシック" charset="0"/>
                <a:cs typeface="Minion Pro SmBd" charset="0"/>
                <a:sym typeface="Minion Pro SmBd" charset="0"/>
              </a:rPr>
              <a:t>COACH</a:t>
            </a:r>
          </a:p>
        </p:txBody>
      </p:sp>
      <p:sp>
        <p:nvSpPr>
          <p:cNvPr id="136202" name="Rectangle 10"/>
          <p:cNvSpPr>
            <a:spLocks/>
          </p:cNvSpPr>
          <p:nvPr/>
        </p:nvSpPr>
        <p:spPr bwMode="auto">
          <a:xfrm>
            <a:off x="5219700" y="7848600"/>
            <a:ext cx="265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1800">
                <a:solidFill>
                  <a:schemeClr val="tx1"/>
                </a:solidFill>
                <a:latin typeface="Minion Pro SmBd" charset="0"/>
                <a:ea typeface="ＭＳ Ｐゴシック" charset="0"/>
                <a:cs typeface="Minion Pro SmBd" charset="0"/>
                <a:sym typeface="Minion Pro SmBd" charset="0"/>
              </a:rPr>
              <a:t>TEACHER</a:t>
            </a:r>
          </a:p>
        </p:txBody>
      </p:sp>
      <p:sp>
        <p:nvSpPr>
          <p:cNvPr id="136203" name="AutoShape 11"/>
          <p:cNvSpPr>
            <a:spLocks/>
          </p:cNvSpPr>
          <p:nvPr/>
        </p:nvSpPr>
        <p:spPr bwMode="auto">
          <a:xfrm>
            <a:off x="4584700" y="5270500"/>
            <a:ext cx="2933700" cy="939800"/>
          </a:xfrm>
          <a:prstGeom prst="roundRect">
            <a:avLst>
              <a:gd name="adj" fmla="val 20269"/>
            </a:avLst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6204" name="Rectangle 12"/>
          <p:cNvSpPr>
            <a:spLocks/>
          </p:cNvSpPr>
          <p:nvPr/>
        </p:nvSpPr>
        <p:spPr bwMode="auto">
          <a:xfrm>
            <a:off x="4584700" y="5537200"/>
            <a:ext cx="2946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2400">
                <a:solidFill>
                  <a:schemeClr val="tx1"/>
                </a:solidFill>
                <a:latin typeface="Minion Pro Ital" charset="0"/>
                <a:ea typeface="ＭＳ Ｐゴシック" charset="0"/>
                <a:cs typeface="Minion Pro Ital" charset="0"/>
                <a:sym typeface="Minion Pro Ital" charset="0"/>
              </a:rPr>
              <a:t>uses data to shape</a:t>
            </a:r>
          </a:p>
        </p:txBody>
      </p:sp>
      <p:sp>
        <p:nvSpPr>
          <p:cNvPr id="136205" name="Oval 13"/>
          <p:cNvSpPr>
            <a:spLocks/>
          </p:cNvSpPr>
          <p:nvPr/>
        </p:nvSpPr>
        <p:spPr bwMode="auto">
          <a:xfrm>
            <a:off x="5778500" y="7239000"/>
            <a:ext cx="1549400" cy="1549400"/>
          </a:xfrm>
          <a:prstGeom prst="ellipse">
            <a:avLst/>
          </a:prstGeom>
          <a:noFill/>
          <a:ln w="889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Freeform 2"/>
          <p:cNvSpPr>
            <a:spLocks/>
          </p:cNvSpPr>
          <p:nvPr/>
        </p:nvSpPr>
        <p:spPr bwMode="auto">
          <a:xfrm>
            <a:off x="3065463" y="4560888"/>
            <a:ext cx="3146425" cy="2828925"/>
          </a:xfrm>
          <a:custGeom>
            <a:avLst/>
            <a:gdLst>
              <a:gd name="T0" fmla="*/ 21600 w 21600"/>
              <a:gd name="T1" fmla="*/ 0 h 21600"/>
              <a:gd name="T2" fmla="*/ 0 w 21600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21600" y="0"/>
                  <a:pt x="10220" y="7159"/>
                  <a:pt x="0" y="2160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19" name="Line 3"/>
          <p:cNvSpPr>
            <a:spLocks noChangeShapeType="1"/>
          </p:cNvSpPr>
          <p:nvPr/>
        </p:nvSpPr>
        <p:spPr bwMode="auto">
          <a:xfrm flipH="1">
            <a:off x="1027113" y="-68263"/>
            <a:ext cx="1587" cy="1028065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>
            <a:off x="1017588" y="9540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1017588" y="87645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2" name="Rectangle 6"/>
          <p:cNvSpPr>
            <a:spLocks/>
          </p:cNvSpPr>
          <p:nvPr/>
        </p:nvSpPr>
        <p:spPr bwMode="auto">
          <a:xfrm>
            <a:off x="1270000" y="1638300"/>
            <a:ext cx="1092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7200" i="1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Partnership Coaching</a:t>
            </a:r>
          </a:p>
        </p:txBody>
      </p:sp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447" b="87949"/>
          <a:stretch>
            <a:fillRect/>
          </a:stretch>
        </p:blipFill>
        <p:spPr bwMode="auto">
          <a:xfrm>
            <a:off x="-1454150" y="503238"/>
            <a:ext cx="149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Oval 8"/>
          <p:cNvSpPr>
            <a:spLocks/>
          </p:cNvSpPr>
          <p:nvPr/>
        </p:nvSpPr>
        <p:spPr bwMode="auto">
          <a:xfrm>
            <a:off x="9982200" y="7366000"/>
            <a:ext cx="1549400" cy="1549400"/>
          </a:xfrm>
          <a:prstGeom prst="ellipse">
            <a:avLst/>
          </a:prstGeom>
          <a:noFill/>
          <a:ln w="889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5" name="Rectangle 9"/>
          <p:cNvSpPr>
            <a:spLocks/>
          </p:cNvSpPr>
          <p:nvPr/>
        </p:nvSpPr>
        <p:spPr bwMode="auto">
          <a:xfrm>
            <a:off x="9423400" y="7962900"/>
            <a:ext cx="265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1800">
                <a:solidFill>
                  <a:schemeClr val="tx1"/>
                </a:solidFill>
                <a:latin typeface="Minion Pro SmBd" charset="0"/>
                <a:ea typeface="ＭＳ Ｐゴシック" charset="0"/>
                <a:cs typeface="Minion Pro SmBd" charset="0"/>
                <a:sym typeface="Minion Pro SmBd" charset="0"/>
              </a:rPr>
              <a:t>COACH</a:t>
            </a:r>
          </a:p>
        </p:txBody>
      </p:sp>
      <p:sp>
        <p:nvSpPr>
          <p:cNvPr id="137226" name="Rectangle 10"/>
          <p:cNvSpPr>
            <a:spLocks/>
          </p:cNvSpPr>
          <p:nvPr/>
        </p:nvSpPr>
        <p:spPr bwMode="auto">
          <a:xfrm>
            <a:off x="1473200" y="7975600"/>
            <a:ext cx="265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1800">
                <a:solidFill>
                  <a:schemeClr val="tx1"/>
                </a:solidFill>
                <a:latin typeface="Minion Pro SmBd" charset="0"/>
                <a:ea typeface="ＭＳ Ｐゴシック" charset="0"/>
                <a:cs typeface="Minion Pro SmBd" charset="0"/>
                <a:sym typeface="Minion Pro SmBd" charset="0"/>
              </a:rPr>
              <a:t>TEACHER</a:t>
            </a:r>
          </a:p>
        </p:txBody>
      </p:sp>
      <p:sp>
        <p:nvSpPr>
          <p:cNvPr id="137227" name="Oval 11"/>
          <p:cNvSpPr>
            <a:spLocks/>
          </p:cNvSpPr>
          <p:nvPr/>
        </p:nvSpPr>
        <p:spPr bwMode="auto">
          <a:xfrm>
            <a:off x="2032000" y="7366000"/>
            <a:ext cx="1549400" cy="1549400"/>
          </a:xfrm>
          <a:prstGeom prst="ellipse">
            <a:avLst/>
          </a:prstGeom>
          <a:noFill/>
          <a:ln w="889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8" name="Oval 12"/>
          <p:cNvSpPr>
            <a:spLocks/>
          </p:cNvSpPr>
          <p:nvPr/>
        </p:nvSpPr>
        <p:spPr bwMode="auto">
          <a:xfrm>
            <a:off x="5956300" y="3390900"/>
            <a:ext cx="1549400" cy="1549400"/>
          </a:xfrm>
          <a:prstGeom prst="ellipse">
            <a:avLst/>
          </a:prstGeom>
          <a:solidFill>
            <a:srgbClr val="000000"/>
          </a:solidFill>
          <a:ln w="889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9" name="Rectangle 13"/>
          <p:cNvSpPr>
            <a:spLocks/>
          </p:cNvSpPr>
          <p:nvPr/>
        </p:nvSpPr>
        <p:spPr bwMode="auto">
          <a:xfrm>
            <a:off x="5397500" y="4000500"/>
            <a:ext cx="2654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1800">
                <a:solidFill>
                  <a:srgbClr val="FFFFFF"/>
                </a:solidFill>
                <a:latin typeface="Minion Pro SmBd" charset="0"/>
                <a:ea typeface="ＭＳ Ｐゴシック" charset="0"/>
                <a:cs typeface="Minion Pro SmBd" charset="0"/>
                <a:sym typeface="Minion Pro SmBd" charset="0"/>
              </a:rPr>
              <a:t>DATA</a:t>
            </a:r>
          </a:p>
        </p:txBody>
      </p:sp>
      <p:sp>
        <p:nvSpPr>
          <p:cNvPr id="137230" name="Freeform 14"/>
          <p:cNvSpPr>
            <a:spLocks/>
          </p:cNvSpPr>
          <p:nvPr/>
        </p:nvSpPr>
        <p:spPr bwMode="auto">
          <a:xfrm>
            <a:off x="7354888" y="4560888"/>
            <a:ext cx="2955925" cy="294481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0" y="0"/>
                  <a:pt x="11107" y="7367"/>
                  <a:pt x="21600" y="21600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31" name="Freeform 15"/>
          <p:cNvSpPr>
            <a:spLocks/>
          </p:cNvSpPr>
          <p:nvPr/>
        </p:nvSpPr>
        <p:spPr bwMode="auto">
          <a:xfrm>
            <a:off x="3548063" y="7681913"/>
            <a:ext cx="6434137" cy="471487"/>
          </a:xfrm>
          <a:custGeom>
            <a:avLst/>
            <a:gdLst>
              <a:gd name="T0" fmla="*/ 21600 w 21600"/>
              <a:gd name="T1" fmla="+- 0 21600 11916"/>
              <a:gd name="T2" fmla="*/ 21600 h 9684"/>
              <a:gd name="T3" fmla="*/ 0 w 21600"/>
              <a:gd name="T4" fmla="+- 0 21319 11916"/>
              <a:gd name="T5" fmla="*/ 21319 h 9684"/>
            </a:gdLst>
            <a:ahLst/>
            <a:cxnLst>
              <a:cxn ang="0">
                <a:pos x="T0" y="T2"/>
              </a:cxn>
              <a:cxn ang="0">
                <a:pos x="T3" y="T5"/>
              </a:cxn>
            </a:cxnLst>
            <a:rect l="0" t="0" r="r" b="b"/>
            <a:pathLst>
              <a:path w="21600" h="9684">
                <a:moveTo>
                  <a:pt x="21600" y="9684"/>
                </a:moveTo>
                <a:cubicBezTo>
                  <a:pt x="21600" y="9684"/>
                  <a:pt x="11323" y="-11916"/>
                  <a:pt x="0" y="9403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32" name="AutoShape 16"/>
          <p:cNvSpPr>
            <a:spLocks/>
          </p:cNvSpPr>
          <p:nvPr/>
        </p:nvSpPr>
        <p:spPr bwMode="auto">
          <a:xfrm>
            <a:off x="5772150" y="7251700"/>
            <a:ext cx="1905000" cy="939800"/>
          </a:xfrm>
          <a:prstGeom prst="roundRect">
            <a:avLst>
              <a:gd name="adj" fmla="val 20269"/>
            </a:avLst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33" name="Rectangle 17"/>
          <p:cNvSpPr>
            <a:spLocks/>
          </p:cNvSpPr>
          <p:nvPr/>
        </p:nvSpPr>
        <p:spPr bwMode="auto">
          <a:xfrm>
            <a:off x="5257800" y="7518400"/>
            <a:ext cx="2946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330000"/>
              </a:lnSpc>
            </a:pPr>
            <a:r>
              <a:rPr lang="en-US" sz="2400">
                <a:solidFill>
                  <a:schemeClr val="tx1"/>
                </a:solidFill>
                <a:latin typeface="Minion Pro Ital" charset="0"/>
                <a:ea typeface="ＭＳ Ｐゴシック" charset="0"/>
                <a:cs typeface="Minion Pro Ital" charset="0"/>
                <a:sym typeface="Minion Pro Ital" charset="0"/>
              </a:rPr>
              <a:t>dialogue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731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2349500"/>
            <a:ext cx="10464800" cy="3810000"/>
          </a:xfrm>
          <a:ln/>
        </p:spPr>
        <p:txBody>
          <a:bodyPr/>
          <a:lstStyle/>
          <a:p>
            <a:r>
              <a:rPr lang="en-US" sz="30000">
                <a:solidFill>
                  <a:srgbClr val="25383E"/>
                </a:solidFill>
                <a:latin typeface="Gesta Bold" charset="0"/>
                <a:cs typeface="Gesta Bold" charset="0"/>
                <a:sym typeface="Gesta Bold" charset="0"/>
              </a:rPr>
              <a:t>1.</a:t>
            </a:r>
            <a:endParaRPr lang="en-US" sz="30000">
              <a:solidFill>
                <a:srgbClr val="25383E"/>
              </a:solidFill>
              <a:latin typeface="Gesta Bold" charset="0"/>
              <a:ea typeface="ヒラギノ角ゴ ProN W6" charset="0"/>
              <a:cs typeface="ヒラギノ角ゴ ProN W6" charset="0"/>
              <a:sym typeface="Gesta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88900"/>
            <a:ext cx="13215938" cy="95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F2DA4-9F4F-804C-AC0A-B0C3247F1B9A}" type="slidenum">
              <a:rPr lang="en-US"/>
              <a:pPr/>
              <a:t>51</a:t>
            </a:fld>
            <a:endParaRPr lang="en-US"/>
          </a:p>
        </p:txBody>
      </p:sp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-1073150"/>
            <a:ext cx="10442575" cy="135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0490200" y="8890000"/>
            <a:ext cx="36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7157DC23-A16D-A04D-9C82-58CA1A2BF25D}" type="slidenum">
              <a:rPr lang="en-US" sz="1800">
                <a:latin typeface="Arial" charset="0"/>
                <a:cs typeface="Arial" charset="0"/>
                <a:sym typeface="Arial" charset="0"/>
              </a:rPr>
              <a:pPr algn="ctr"/>
              <a:t>51</a:t>
            </a:fld>
            <a:endParaRPr lang="en-US" sz="1800"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11404600" cy="2438400"/>
          </a:xfrm>
          <a:ln/>
        </p:spPr>
        <p:txBody>
          <a:bodyPr/>
          <a:lstStyle/>
          <a:p>
            <a:r>
              <a:rPr lang="en-US" sz="14400">
                <a:effectLst>
                  <a:outerShdw blurRad="38100" dist="38100" dir="2700000" algn="tl">
                    <a:srgbClr val="DDDDDD"/>
                  </a:outerShdw>
                </a:effectLst>
                <a:latin typeface="Minion Pro Bold" charset="0"/>
                <a:cs typeface="Minion Pro Bold" charset="0"/>
                <a:sym typeface="Minion Pro Bold" charset="0"/>
              </a:rPr>
              <a:t>Components</a:t>
            </a:r>
            <a:endParaRPr lang="en-US" sz="14400">
              <a:effectLst>
                <a:outerShdw blurRad="38100" dist="38100" dir="2700000" algn="tl">
                  <a:srgbClr val="DDDDDD"/>
                </a:outerShdw>
              </a:effectLst>
              <a:latin typeface="Minion Pro Bold" charset="0"/>
              <a:ea typeface="ヒラギノ角ゴ ProN W6" charset="0"/>
              <a:cs typeface="ヒラギノ角ゴ ProN W6" charset="0"/>
              <a:sym typeface="Minion Pro Bold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66700" y="2019300"/>
            <a:ext cx="12585700" cy="7632700"/>
          </a:xfrm>
          <a:ln/>
        </p:spPr>
        <p:txBody>
          <a:bodyPr/>
          <a:lstStyle/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Enroll 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Identify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Explain &amp; Mediate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Model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Observe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Explore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r>
              <a:rPr lang="en-US" sz="6000">
                <a:latin typeface="Minion Pro" charset="0"/>
                <a:cs typeface="Minion Pro" charset="0"/>
                <a:sym typeface="Minion Pro" charset="0"/>
              </a:rPr>
              <a:t>Support &amp; Refine</a:t>
            </a: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endParaRPr lang="en-US" sz="6000">
              <a:latin typeface="Minion Pro" charset="0"/>
              <a:sym typeface="Minion Pro" charset="0"/>
            </a:endParaRPr>
          </a:p>
          <a:p>
            <a:pPr marL="0" indent="0" algn="r">
              <a:lnSpc>
                <a:spcPct val="70000"/>
              </a:lnSpc>
              <a:buFont typeface="Gill Sans" charset="0"/>
              <a:buNone/>
            </a:pPr>
            <a:endParaRPr lang="en-US" sz="6000">
              <a:latin typeface="Minion Pro" charset="0"/>
              <a:sym typeface="Minion Pro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60500"/>
            <a:ext cx="114173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60500"/>
            <a:ext cx="114173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3" name="Object 1"/>
          <p:cNvGraphicFramePr>
            <a:graphicFrameLocks/>
          </p:cNvGraphicFramePr>
          <p:nvPr/>
        </p:nvGraphicFramePr>
        <p:xfrm>
          <a:off x="393700" y="1168400"/>
          <a:ext cx="12014200" cy="772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1" name="Chart" r:id="rId4" imgW="16879563" imgH="10848880" progId="MSGraph.Chart.8">
                  <p:embed/>
                </p:oleObj>
              </mc:Choice>
              <mc:Fallback>
                <p:oleObj name="Chart" r:id="rId4" imgW="16879563" imgH="10848880" progId="MSGraph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168400"/>
                        <a:ext cx="12014200" cy="772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4" name="Rectangle 2"/>
          <p:cNvSpPr>
            <a:spLocks/>
          </p:cNvSpPr>
          <p:nvPr/>
        </p:nvSpPr>
        <p:spPr bwMode="auto">
          <a:xfrm>
            <a:off x="127000" y="317500"/>
            <a:ext cx="1270000" cy="127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464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00" y="0"/>
            <a:ext cx="14198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/>
          </p:cNvSpPr>
          <p:nvPr/>
        </p:nvSpPr>
        <p:spPr bwMode="auto">
          <a:xfrm>
            <a:off x="882650" y="533400"/>
            <a:ext cx="119253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8400" b="1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Workshops &amp;  Presentations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90500"/>
            <a:ext cx="14711363" cy="1225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/>
          </p:cNvSpPr>
          <p:nvPr/>
        </p:nvSpPr>
        <p:spPr bwMode="auto">
          <a:xfrm>
            <a:off x="2298700" y="1009650"/>
            <a:ext cx="106299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Intensive Learning Teams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5600" y="-3030538"/>
            <a:ext cx="17272000" cy="2587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/>
          </p:cNvSpPr>
          <p:nvPr/>
        </p:nvSpPr>
        <p:spPr bwMode="auto">
          <a:xfrm>
            <a:off x="5029200" y="228600"/>
            <a:ext cx="79756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400" b="1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Principal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2489200" y="4762500"/>
            <a:ext cx="6997700" cy="1790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0" y="-1219200"/>
            <a:ext cx="13704888" cy="114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/>
          </p:cNvSpPr>
          <p:nvPr/>
        </p:nvSpPr>
        <p:spPr bwMode="auto">
          <a:xfrm>
            <a:off x="1866900" y="-6350"/>
            <a:ext cx="1116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4400">
                <a:solidFill>
                  <a:schemeClr val="tx1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Humanity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/>
          </p:cNvSpPr>
          <p:nvPr/>
        </p:nvSpPr>
        <p:spPr bwMode="auto">
          <a:xfrm>
            <a:off x="9893300" y="1587500"/>
            <a:ext cx="2260600" cy="127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44500" y="1193800"/>
            <a:ext cx="12103100" cy="73660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960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Helvetica" charset="0"/>
                <a:sym typeface="Helvetica" charset="0"/>
                <a:hlinkClick r:id="rId2"/>
              </a:rPr>
              <a:t>jimknight@mac.com</a:t>
            </a:r>
            <a:endParaRPr lang="en-US" sz="9600"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92100" y="1193800"/>
            <a:ext cx="12407900" cy="73660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6400" b="1" u="sng">
                <a:latin typeface="Helvetica" charset="0"/>
                <a:cs typeface="Helvetica" charset="0"/>
                <a:sym typeface="Helvetica" charset="0"/>
                <a:hlinkClick r:id="rId2"/>
              </a:rPr>
              <a:t>http://www.radicallearners.com</a:t>
            </a:r>
            <a:endParaRPr lang="en-US" sz="6400" b="1" u="sng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/>
          </p:cNvSpPr>
          <p:nvPr/>
        </p:nvSpPr>
        <p:spPr bwMode="auto">
          <a:xfrm>
            <a:off x="817563" y="3371850"/>
            <a:ext cx="11912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7000" u="sng">
                <a:solidFill>
                  <a:schemeClr val="tx1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  <a:hlinkClick r:id="rId2"/>
              </a:rPr>
              <a:t>https://www.facebook.com/instructional.coaching</a:t>
            </a:r>
            <a:endParaRPr lang="en-US" sz="7000" u="sng">
              <a:solidFill>
                <a:schemeClr val="tx1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447" b="87949"/>
          <a:stretch>
            <a:fillRect/>
          </a:stretch>
        </p:blipFill>
        <p:spPr bwMode="auto">
          <a:xfrm>
            <a:off x="-1454150" y="503238"/>
            <a:ext cx="149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44500" y="1193800"/>
            <a:ext cx="12103100" cy="73660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4800" b="1" u="sng">
                <a:latin typeface="Helvetica" charset="0"/>
                <a:cs typeface="Helvetica" charset="0"/>
                <a:sym typeface="Helvetica" charset="0"/>
                <a:hlinkClick r:id="rId2"/>
              </a:rPr>
              <a:t>http://www.instructionalcoaching.com</a:t>
            </a:r>
            <a:endParaRPr lang="en-US" sz="4800" b="1" u="sng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44500" y="1193800"/>
            <a:ext cx="12103100" cy="7366000"/>
          </a:xfrm>
          <a:ln/>
        </p:spPr>
        <p:txBody>
          <a:bodyPr/>
          <a:lstStyle/>
          <a:p>
            <a:pPr marL="39688" indent="0" algn="ctr">
              <a:spcBef>
                <a:spcPct val="0"/>
              </a:spcBef>
              <a:buFont typeface="Gill Sans" charset="0"/>
              <a:buNone/>
            </a:pPr>
            <a:r>
              <a:rPr lang="en-US" sz="960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cs typeface="Helvetica" charset="0"/>
                <a:sym typeface="Helvetica" charset="0"/>
                <a:hlinkClick r:id="rId2"/>
              </a:rPr>
              <a:t>@jimknight99</a:t>
            </a:r>
            <a:endParaRPr lang="en-US" sz="9600"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  <a:sym typeface="Helvetica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Line 2"/>
          <p:cNvSpPr>
            <a:spLocks noChangeShapeType="1"/>
          </p:cNvSpPr>
          <p:nvPr/>
        </p:nvSpPr>
        <p:spPr bwMode="auto">
          <a:xfrm flipH="1">
            <a:off x="1027113" y="-68263"/>
            <a:ext cx="1587" cy="1028065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>
            <a:off x="1017588" y="9540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1017588" y="8764588"/>
            <a:ext cx="16668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1" name="Rectangle 5"/>
          <p:cNvSpPr>
            <a:spLocks/>
          </p:cNvSpPr>
          <p:nvPr/>
        </p:nvSpPr>
        <p:spPr bwMode="auto">
          <a:xfrm>
            <a:off x="1282700" y="749300"/>
            <a:ext cx="10210800" cy="864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90000"/>
              </a:lnSpc>
              <a:spcBef>
                <a:spcPts val="2400"/>
              </a:spcBef>
            </a:pPr>
            <a:r>
              <a:rPr lang="en-US" sz="4800">
                <a:solidFill>
                  <a:schemeClr val="tx1"/>
                </a:solidFill>
                <a:latin typeface="Gesta Regular" charset="0"/>
                <a:ea typeface="ＭＳ Ｐゴシック" charset="0"/>
                <a:cs typeface="Gesta Regular" charset="0"/>
                <a:sym typeface="Gesta Regular" charset="0"/>
              </a:rPr>
              <a:t>There is a simpler way to organize human endeavor. It requires being in the world without fear. Being in the world with play and creativity. Seeking after what</a:t>
            </a:r>
            <a:r>
              <a:rPr lang="ja-JP" altLang="en-US" sz="4800">
                <a:solidFill>
                  <a:schemeClr val="tx1"/>
                </a:solidFill>
                <a:latin typeface="Arial"/>
                <a:ea typeface="ＭＳ Ｐゴシック" charset="0"/>
                <a:cs typeface="Gesta Regular" charset="0"/>
                <a:sym typeface="Gesta Regular" charset="0"/>
              </a:rPr>
              <a:t>’</a:t>
            </a:r>
            <a:r>
              <a:rPr lang="en-US" sz="4800">
                <a:solidFill>
                  <a:schemeClr val="tx1"/>
                </a:solidFill>
                <a:latin typeface="Gesta Regular" charset="0"/>
                <a:ea typeface="ＭＳ Ｐゴシック" charset="0"/>
                <a:cs typeface="Gesta Regular" charset="0"/>
                <a:sym typeface="Gesta Regular" charset="0"/>
              </a:rPr>
              <a:t>s possible. Being willing to learn and be surprised.  </a:t>
            </a:r>
            <a:r>
              <a:rPr lang="en-US" sz="4800">
                <a:solidFill>
                  <a:schemeClr val="tx1"/>
                </a:solidFill>
                <a:latin typeface="Gesta Italic" charset="0"/>
                <a:ea typeface="ＭＳ Ｐゴシック" charset="0"/>
                <a:cs typeface="Gesta Italic" charset="0"/>
                <a:sym typeface="Gesta Italic" charset="0"/>
              </a:rPr>
              <a:t>(Margaret Wheatley)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 r="9447" b="87949"/>
          <a:stretch>
            <a:fillRect/>
          </a:stretch>
        </p:blipFill>
        <p:spPr bwMode="auto">
          <a:xfrm>
            <a:off x="-1454150" y="503238"/>
            <a:ext cx="149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/>
          </p:cNvSpPr>
          <p:nvPr/>
        </p:nvSpPr>
        <p:spPr bwMode="auto">
          <a:xfrm>
            <a:off x="1449388" y="1041400"/>
            <a:ext cx="12839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84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Helping </a:t>
            </a:r>
          </a:p>
        </p:txBody>
      </p:sp>
      <p:sp>
        <p:nvSpPr>
          <p:cNvPr id="63490" name="Rectangle 2"/>
          <p:cNvSpPr>
            <a:spLocks/>
          </p:cNvSpPr>
          <p:nvPr/>
        </p:nvSpPr>
        <p:spPr bwMode="auto">
          <a:xfrm>
            <a:off x="1524000" y="2578100"/>
            <a:ext cx="104648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CHANGE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IDENTITY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THINKING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STATUS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MOTIVATION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/>
          </p:cNvSpPr>
          <p:nvPr/>
        </p:nvSpPr>
        <p:spPr bwMode="auto">
          <a:xfrm>
            <a:off x="1449388" y="1041400"/>
            <a:ext cx="12839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84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Partnership</a:t>
            </a:r>
            <a:endParaRPr lang="en-US" sz="84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</p:txBody>
      </p:sp>
      <p:sp>
        <p:nvSpPr>
          <p:cNvPr id="63490" name="Rectangle 2"/>
          <p:cNvSpPr>
            <a:spLocks/>
          </p:cNvSpPr>
          <p:nvPr/>
        </p:nvSpPr>
        <p:spPr bwMode="auto">
          <a:xfrm>
            <a:off x="1524000" y="2578100"/>
            <a:ext cx="104648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Equality</a:t>
            </a:r>
            <a:endParaRPr lang="en-US" sz="48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Choice</a:t>
            </a:r>
            <a:endParaRPr lang="en-US" sz="48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Voice</a:t>
            </a:r>
            <a:endParaRPr lang="en-US" sz="48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Dialogue</a:t>
            </a:r>
            <a:endParaRPr lang="en-US" sz="48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Reflection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Praxis</a:t>
            </a:r>
          </a:p>
          <a:p>
            <a:pPr marL="571500" indent="-571500" algn="l">
              <a:lnSpc>
                <a:spcPct val="50000"/>
              </a:lnSpc>
              <a:spcBef>
                <a:spcPts val="4800"/>
              </a:spcBef>
              <a:buSzPct val="100000"/>
              <a:buFont typeface="Gesta Bold" charset="0"/>
              <a:buChar char="»"/>
            </a:pPr>
            <a:r>
              <a:rPr lang="en-US" sz="4800" dirty="0" smtClean="0">
                <a:solidFill>
                  <a:srgbClr val="25383E"/>
                </a:solidFill>
                <a:latin typeface="Gesta Bold" charset="0"/>
                <a:ea typeface="ＭＳ Ｐゴシック" charset="0"/>
                <a:cs typeface="Gesta Bold" charset="0"/>
                <a:sym typeface="Gesta Bold" charset="0"/>
              </a:rPr>
              <a:t>Reciprocity</a:t>
            </a:r>
            <a:endParaRPr lang="en-US" sz="4800" dirty="0">
              <a:solidFill>
                <a:srgbClr val="25383E"/>
              </a:solidFill>
              <a:latin typeface="Gesta Bold" charset="0"/>
              <a:ea typeface="ＭＳ Ｐゴシック" charset="0"/>
              <a:cs typeface="Gesta Bold" charset="0"/>
              <a:sym typeface="Gest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009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Subtitle copy 1">
  <a:themeElements>
    <a:clrScheme name="Title &amp; Subtitle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lank copy">
  <a:themeElements>
    <a:clrScheme name="Blank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">
  <a:themeElements>
    <a:clrScheme name="Title &amp; 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itle &amp; Bullets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Bullets copy">
  <a:themeElements>
    <a:clrScheme name="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9D8EC"/>
      </a:accent1>
      <a:accent2>
        <a:srgbClr val="333399"/>
      </a:accent2>
      <a:accent3>
        <a:srgbClr val="FFFFFF"/>
      </a:accent3>
      <a:accent4>
        <a:srgbClr val="000000"/>
      </a:accent4>
      <a:accent5>
        <a:srgbClr val="E9E9F4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Center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 copy">
  <a:themeElements>
    <a:clrScheme name="Bullets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Pages>0</Pages>
  <Words>606</Words>
  <Characters>0</Characters>
  <Application>Microsoft Office PowerPoint</Application>
  <PresentationFormat>Custom</PresentationFormat>
  <Lines>0</Lines>
  <Paragraphs>182</Paragraphs>
  <Slides>65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35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101" baseType="lpstr">
      <vt:lpstr>Blank</vt:lpstr>
      <vt:lpstr>Title &amp; Bullets copy</vt:lpstr>
      <vt:lpstr>Title &amp; Bullets</vt:lpstr>
      <vt:lpstr>Bullets</vt:lpstr>
      <vt:lpstr>Blank</vt:lpstr>
      <vt:lpstr>Title - Center copy</vt:lpstr>
      <vt:lpstr>Blank</vt:lpstr>
      <vt:lpstr>Blank</vt:lpstr>
      <vt:lpstr>Bullets copy</vt:lpstr>
      <vt:lpstr>Title - Top</vt:lpstr>
      <vt:lpstr>Title &amp; Bullets</vt:lpstr>
      <vt:lpstr>Bullets</vt:lpstr>
      <vt:lpstr>Title - Center</vt:lpstr>
      <vt:lpstr>Title &amp; Bullets</vt:lpstr>
      <vt:lpstr>Title - Center</vt:lpstr>
      <vt:lpstr>Title &amp; Subtitle copy 1</vt:lpstr>
      <vt:lpstr>Blank</vt:lpstr>
      <vt:lpstr>Blank copy</vt:lpstr>
      <vt:lpstr>Title &amp; Bullets copy</vt:lpstr>
      <vt:lpstr>Title &amp; Bullets copy 2</vt:lpstr>
      <vt:lpstr>Blank</vt:lpstr>
      <vt:lpstr>Title &amp; Bullets</vt:lpstr>
      <vt:lpstr>Title &amp; Bullets</vt:lpstr>
      <vt:lpstr>Bullets copy</vt:lpstr>
      <vt:lpstr>Photo - Vertical Reflection</vt:lpstr>
      <vt:lpstr>Photo - Vertical</vt:lpstr>
      <vt:lpstr>Bullets</vt:lpstr>
      <vt:lpstr>Title &amp; Bullets - Right</vt:lpstr>
      <vt:lpstr>Blank</vt:lpstr>
      <vt:lpstr>Photo - Horizontal</vt:lpstr>
      <vt:lpstr>Title &amp; Subtitle</vt:lpstr>
      <vt:lpstr>Title &amp; Bullets - 2 Column</vt:lpstr>
      <vt:lpstr>Title, Bullets &amp; Photo</vt:lpstr>
      <vt:lpstr>Photo - Horizontal Reflection</vt:lpstr>
      <vt:lpstr>Title &amp; Bullets - Left</vt:lpstr>
      <vt:lpstr>Chart</vt:lpstr>
      <vt:lpstr>PowerPoint Presentation</vt:lpstr>
      <vt:lpstr>PowerPoint Presentation</vt:lpstr>
      <vt:lpstr>PowerPoint Presentation</vt:lpstr>
      <vt:lpstr>PowerPoint Presentation</vt:lpstr>
      <vt:lpstr>1.</vt:lpstr>
      <vt:lpstr>PowerPoint Presentation</vt:lpstr>
      <vt:lpstr>PowerPoint Presentation</vt:lpstr>
      <vt:lpstr>PowerPoint Presentation</vt:lpstr>
      <vt:lpstr>PowerPoint Presentation</vt:lpstr>
      <vt:lpstr>Design</vt:lpstr>
      <vt:lpstr>Research Questions </vt:lpstr>
      <vt:lpstr>Measures</vt:lpstr>
      <vt:lpstr>Engagement Form</vt:lpstr>
      <vt:lpstr>Implementation Question**</vt:lpstr>
      <vt:lpstr>PowerPoint Presentation</vt:lpstr>
      <vt:lpstr>PowerPoint Presentation</vt:lpstr>
      <vt:lpstr>Why do you need an instructional target?</vt:lpstr>
      <vt:lpstr>PowerPoint Presentation</vt:lpstr>
      <vt:lpstr>PowerPoint Presentation</vt:lpstr>
      <vt:lpstr>Transitions are 5% or less</vt:lpstr>
      <vt:lpstr>An Excellent Target</vt:lpstr>
      <vt:lpstr>Target design team</vt:lpstr>
      <vt:lpstr>PowerPoint Presentation</vt:lpstr>
      <vt:lpstr>Teacher meetings</vt:lpstr>
      <vt:lpstr>PowerPoint Presentation</vt:lpstr>
      <vt:lpstr>Creating the Target</vt:lpstr>
      <vt:lpstr>Central office support</vt:lpstr>
      <vt:lpstr>PowerPoint Presentation</vt:lpstr>
      <vt:lpstr>PowerPoint Presentation</vt:lpstr>
      <vt:lpstr>Observing teachers, monitoring progress</vt:lpstr>
      <vt:lpstr>PowerPoint Presentation</vt:lpstr>
      <vt:lpstr>PowerPoint Presentation</vt:lpstr>
      <vt:lpstr>PowerPoint Presentation</vt:lpstr>
      <vt:lpstr>.52 x .20 = .10 </vt:lpstr>
      <vt:lpstr>PowerPoint Presentation</vt:lpstr>
      <vt:lpstr>PowerPoint Presentation</vt:lpstr>
      <vt:lpstr>PowerPoint Presentation</vt:lpstr>
      <vt:lpstr>February 2011</vt:lpstr>
      <vt:lpstr>October 2012</vt:lpstr>
      <vt:lpstr>PowerPoint Presentation</vt:lpstr>
      <vt:lpstr>PowerPoint Presentation</vt:lpstr>
      <vt:lpstr>PowerPoint Presentation</vt:lpstr>
      <vt:lpstr>The Big Four</vt:lpstr>
      <vt:lpstr>PowerPoint Presentation</vt:lpstr>
      <vt:lpstr>PowerPoint Presentation</vt:lpstr>
      <vt:lpstr>PowerPoint Presentation</vt:lpstr>
      <vt:lpstr>Components</vt:lpstr>
      <vt:lpstr>PowerPoint Presentation</vt:lpstr>
      <vt:lpstr>PowerPoint Presentation</vt:lpstr>
      <vt:lpstr>PowerPoint Presentation</vt:lpstr>
      <vt:lpstr>PowerPoint Presentation</vt:lpstr>
      <vt:lpstr>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mburlison</dc:creator>
  <cp:lastModifiedBy>mburlison</cp:lastModifiedBy>
  <cp:revision>4</cp:revision>
  <dcterms:modified xsi:type="dcterms:W3CDTF">2013-05-13T14:37:37Z</dcterms:modified>
</cp:coreProperties>
</file>