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9"/>
  </p:notesMasterIdLst>
  <p:handoutMasterIdLst>
    <p:handoutMasterId r:id="rId20"/>
  </p:handoutMasterIdLst>
  <p:sldIdLst>
    <p:sldId id="256" r:id="rId5"/>
    <p:sldId id="258" r:id="rId6"/>
    <p:sldId id="263" r:id="rId7"/>
    <p:sldId id="277" r:id="rId8"/>
    <p:sldId id="266" r:id="rId9"/>
    <p:sldId id="267" r:id="rId10"/>
    <p:sldId id="268" r:id="rId11"/>
    <p:sldId id="269" r:id="rId12"/>
    <p:sldId id="270" r:id="rId13"/>
    <p:sldId id="271" r:id="rId14"/>
    <p:sldId id="272" r:id="rId15"/>
    <p:sldId id="275" r:id="rId16"/>
    <p:sldId id="278" r:id="rId17"/>
    <p:sldId id="276"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2909" autoAdjust="0"/>
  </p:normalViewPr>
  <p:slideViewPr>
    <p:cSldViewPr>
      <p:cViewPr varScale="1">
        <p:scale>
          <a:sx n="83" d="100"/>
          <a:sy n="83" d="100"/>
        </p:scale>
        <p:origin x="-50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51FDA07F-8446-4573-88DE-D0244732F7EB}" type="datetimeFigureOut">
              <a:rPr lang="en-US" smtClean="0"/>
              <a:t>5/21/2013</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C88D133-AFF6-4AA8-AD70-40DC44526B7A}" type="slidenum">
              <a:rPr lang="en-US" smtClean="0"/>
              <a:t>‹#›</a:t>
            </a:fld>
            <a:endParaRPr lang="en-US" dirty="0"/>
          </a:p>
        </p:txBody>
      </p:sp>
    </p:spTree>
    <p:extLst>
      <p:ext uri="{BB962C8B-B14F-4D97-AF65-F5344CB8AC3E}">
        <p14:creationId xmlns:p14="http://schemas.microsoft.com/office/powerpoint/2010/main" val="1085837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A098E64B-F6D8-42C9-81E8-8087C2B8566E}" type="datetimeFigureOut">
              <a:rPr lang="en-US" smtClean="0"/>
              <a:t>5/21/2013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AF526376-A038-4BF0-BA63-2662CDF2917F}" type="slidenum">
              <a:rPr lang="en-US" smtClean="0"/>
              <a:t>‹#›</a:t>
            </a:fld>
            <a:endParaRPr lang="en-US" dirty="0"/>
          </a:p>
        </p:txBody>
      </p:sp>
    </p:spTree>
    <p:extLst>
      <p:ext uri="{BB962C8B-B14F-4D97-AF65-F5344CB8AC3E}">
        <p14:creationId xmlns:p14="http://schemas.microsoft.com/office/powerpoint/2010/main" val="365161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26376-A038-4BF0-BA63-2662CDF2917F}" type="slidenum">
              <a:rPr lang="en-US" smtClean="0"/>
              <a:t>1</a:t>
            </a:fld>
            <a:endParaRPr lang="en-US" dirty="0"/>
          </a:p>
        </p:txBody>
      </p:sp>
    </p:spTree>
    <p:extLst>
      <p:ext uri="{BB962C8B-B14F-4D97-AF65-F5344CB8AC3E}">
        <p14:creationId xmlns:p14="http://schemas.microsoft.com/office/powerpoint/2010/main" val="369364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fld id="{AF526376-A038-4BF0-BA63-2662CDF2917F}" type="slidenum">
              <a:rPr lang="en-US" smtClean="0"/>
              <a:t>12</a:t>
            </a:fld>
            <a:endParaRPr lang="en-US" dirty="0"/>
          </a:p>
        </p:txBody>
      </p:sp>
    </p:spTree>
    <p:extLst>
      <p:ext uri="{BB962C8B-B14F-4D97-AF65-F5344CB8AC3E}">
        <p14:creationId xmlns:p14="http://schemas.microsoft.com/office/powerpoint/2010/main" val="4294438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26376-A038-4BF0-BA63-2662CDF2917F}" type="slidenum">
              <a:rPr lang="en-US" smtClean="0"/>
              <a:t>14</a:t>
            </a:fld>
            <a:endParaRPr lang="en-US" dirty="0"/>
          </a:p>
        </p:txBody>
      </p:sp>
    </p:spTree>
    <p:extLst>
      <p:ext uri="{BB962C8B-B14F-4D97-AF65-F5344CB8AC3E}">
        <p14:creationId xmlns:p14="http://schemas.microsoft.com/office/powerpoint/2010/main" val="1191985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86E76-1E16-4D6D-A20F-F34E5BBA179D}"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86E76-1E16-4D6D-A20F-F34E5BBA179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86E76-1E16-4D6D-A20F-F34E5BBA179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86E76-1E16-4D6D-A20F-F34E5BBA179D}" type="slidenum">
              <a:rPr lang="en-US" smtClean="0"/>
              <a:t>‹#›</a:t>
            </a:fld>
            <a:endParaRPr lang="en-US" dirty="0"/>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9525" y="5391150"/>
            <a:ext cx="143827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86E76-1E16-4D6D-A20F-F34E5BBA179D}"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86E76-1E16-4D6D-A20F-F34E5BBA179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586E76-1E16-4D6D-A20F-F34E5BBA179D}"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586E76-1E16-4D6D-A20F-F34E5BBA179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586E76-1E16-4D6D-A20F-F34E5BBA179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86E76-1E16-4D6D-A20F-F34E5BBA179D}"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568E7-06A7-46C6-8A26-4B1496BA5245}" type="datetimeFigureOut">
              <a:rPr lang="en-US" smtClean="0"/>
              <a:t>5/21/2013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86E76-1E16-4D6D-A20F-F34E5BBA179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63568E7-06A7-46C6-8A26-4B1496BA5245}" type="datetimeFigureOut">
              <a:rPr lang="en-US" smtClean="0"/>
              <a:t>5/21/2013</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6586E76-1E16-4D6D-A20F-F34E5BBA179D}"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scd.org/commoncor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543800" cy="1524000"/>
          </a:xfrm>
        </p:spPr>
        <p:txBody>
          <a:bodyPr/>
          <a:lstStyle/>
          <a:p>
            <a:pPr algn="ctr"/>
            <a:r>
              <a:rPr lang="en-US" sz="4000" b="1" dirty="0" smtClean="0">
                <a:solidFill>
                  <a:schemeClr val="bg1"/>
                </a:solidFill>
              </a:rPr>
              <a:t>Common Core State Standards:</a:t>
            </a:r>
            <a:br>
              <a:rPr lang="en-US" sz="4000" b="1" dirty="0" smtClean="0">
                <a:solidFill>
                  <a:schemeClr val="bg1"/>
                </a:solidFill>
              </a:rPr>
            </a:br>
            <a:r>
              <a:rPr lang="en-US" sz="3600" b="1" dirty="0">
                <a:solidFill>
                  <a:schemeClr val="bg1"/>
                </a:solidFill>
              </a:rPr>
              <a:t>Supporting Implementation and Moving to </a:t>
            </a:r>
            <a:r>
              <a:rPr lang="en-US" sz="3600" b="1" dirty="0" smtClean="0">
                <a:solidFill>
                  <a:schemeClr val="bg1"/>
                </a:solidFill>
              </a:rPr>
              <a:t>Sustainability</a:t>
            </a:r>
            <a:endParaRPr lang="en-US" sz="3600" b="1" dirty="0">
              <a:solidFill>
                <a:schemeClr val="bg1"/>
              </a:solidFill>
            </a:endParaRPr>
          </a:p>
        </p:txBody>
      </p:sp>
      <p:sp>
        <p:nvSpPr>
          <p:cNvPr id="5" name="Subtitle 4"/>
          <p:cNvSpPr>
            <a:spLocks noGrp="1"/>
          </p:cNvSpPr>
          <p:nvPr>
            <p:ph type="subTitle" idx="1"/>
          </p:nvPr>
        </p:nvSpPr>
        <p:spPr>
          <a:xfrm>
            <a:off x="1066800" y="3124200"/>
            <a:ext cx="6858000" cy="990600"/>
          </a:xfrm>
        </p:spPr>
        <p:txBody>
          <a:bodyPr>
            <a:normAutofit/>
          </a:bodyPr>
          <a:lstStyle/>
          <a:p>
            <a:pPr algn="ctr"/>
            <a:r>
              <a:rPr lang="en-US" sz="1800" dirty="0" smtClean="0"/>
              <a:t>Based on ASCD’s </a:t>
            </a:r>
            <a:r>
              <a:rPr lang="en-US" sz="1800" i="1" dirty="0" smtClean="0"/>
              <a:t>Fulfilling the Promise of the Common Core State Standards: Moving from Adoption to Implementation to Sustainability (</a:t>
            </a:r>
            <a:r>
              <a:rPr lang="en-US" sz="1800" i="1" dirty="0" smtClean="0">
                <a:hlinkClick r:id="rId3"/>
              </a:rPr>
              <a:t>www.ascd.org/commoncore</a:t>
            </a:r>
            <a:r>
              <a:rPr lang="en-US" sz="1800" i="1" dirty="0" smtClean="0"/>
              <a:t>) </a:t>
            </a:r>
            <a:endParaRPr lang="en-US" sz="1800" dirty="0" smtClean="0"/>
          </a:p>
          <a:p>
            <a:pPr algn="ctr"/>
            <a:endParaRPr lang="en-US" sz="1800" dirty="0"/>
          </a:p>
        </p:txBody>
      </p:sp>
      <p:sp>
        <p:nvSpPr>
          <p:cNvPr id="3" name="TextBox 2"/>
          <p:cNvSpPr txBox="1"/>
          <p:nvPr/>
        </p:nvSpPr>
        <p:spPr>
          <a:xfrm>
            <a:off x="2591050" y="4343400"/>
            <a:ext cx="4081182" cy="923330"/>
          </a:xfrm>
          <a:prstGeom prst="rect">
            <a:avLst/>
          </a:prstGeom>
          <a:noFill/>
        </p:spPr>
        <p:txBody>
          <a:bodyPr wrap="none" rtlCol="0">
            <a:spAutoFit/>
          </a:bodyPr>
          <a:lstStyle/>
          <a:p>
            <a:pPr algn="ctr"/>
            <a:r>
              <a:rPr lang="en-US" dirty="0" smtClean="0"/>
              <a:t>Florida Association for Staff Development</a:t>
            </a:r>
          </a:p>
          <a:p>
            <a:pPr algn="ctr"/>
            <a:r>
              <a:rPr lang="en-US" dirty="0" smtClean="0"/>
              <a:t>Spring Forum</a:t>
            </a:r>
          </a:p>
          <a:p>
            <a:pPr algn="ctr"/>
            <a:r>
              <a:rPr lang="en-US" dirty="0" smtClean="0"/>
              <a:t>May 6, 2013</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00" y="5562600"/>
            <a:ext cx="2374527" cy="990600"/>
          </a:xfrm>
          <a:prstGeom prst="rect">
            <a:avLst/>
          </a:prstGeom>
        </p:spPr>
      </p:pic>
      <p:sp>
        <p:nvSpPr>
          <p:cNvPr id="8" name="TextBox 7"/>
          <p:cNvSpPr txBox="1"/>
          <p:nvPr/>
        </p:nvSpPr>
        <p:spPr>
          <a:xfrm>
            <a:off x="304800" y="5629870"/>
            <a:ext cx="3265702" cy="923330"/>
          </a:xfrm>
          <a:prstGeom prst="rect">
            <a:avLst/>
          </a:prstGeom>
          <a:noFill/>
        </p:spPr>
        <p:txBody>
          <a:bodyPr wrap="none" rtlCol="0">
            <a:spAutoFit/>
          </a:bodyPr>
          <a:lstStyle/>
          <a:p>
            <a:pPr algn="ctr"/>
            <a:r>
              <a:rPr lang="en-US" i="1" dirty="0"/>
              <a:t>Presented </a:t>
            </a:r>
            <a:endParaRPr lang="en-US" i="1" dirty="0" smtClean="0"/>
          </a:p>
          <a:p>
            <a:pPr algn="ctr"/>
            <a:r>
              <a:rPr lang="en-US" i="1" dirty="0" smtClean="0"/>
              <a:t>by </a:t>
            </a:r>
            <a:r>
              <a:rPr lang="en-US" i="1" dirty="0"/>
              <a:t>Tara </a:t>
            </a:r>
            <a:r>
              <a:rPr lang="en-US" i="1" dirty="0" smtClean="0"/>
              <a:t>Hart and Linda Maxwell, </a:t>
            </a:r>
          </a:p>
          <a:p>
            <a:pPr algn="ctr"/>
            <a:r>
              <a:rPr lang="en-US" i="1" dirty="0" smtClean="0"/>
              <a:t>K-12 Academic Services </a:t>
            </a:r>
            <a:endParaRPr lang="en-US" i="1" dirty="0"/>
          </a:p>
        </p:txBody>
      </p:sp>
      <p:sp>
        <p:nvSpPr>
          <p:cNvPr id="9" name="TextBox 8"/>
          <p:cNvSpPr txBox="1"/>
          <p:nvPr/>
        </p:nvSpPr>
        <p:spPr>
          <a:xfrm>
            <a:off x="6274412" y="5860475"/>
            <a:ext cx="1650388" cy="646331"/>
          </a:xfrm>
          <a:prstGeom prst="rect">
            <a:avLst/>
          </a:prstGeom>
          <a:noFill/>
        </p:spPr>
        <p:txBody>
          <a:bodyPr wrap="none" rtlCol="0">
            <a:spAutoFit/>
          </a:bodyPr>
          <a:lstStyle/>
          <a:p>
            <a:r>
              <a:rPr lang="en-US" i="1" dirty="0" smtClean="0"/>
              <a:t>George Tomyn, </a:t>
            </a:r>
          </a:p>
          <a:p>
            <a:r>
              <a:rPr lang="en-US" i="1" dirty="0" smtClean="0"/>
              <a:t>Superintendent</a:t>
            </a:r>
            <a:endParaRPr lang="en-US" i="1" dirty="0"/>
          </a:p>
        </p:txBody>
      </p:sp>
    </p:spTree>
    <p:extLst>
      <p:ext uri="{BB962C8B-B14F-4D97-AF65-F5344CB8AC3E}">
        <p14:creationId xmlns:p14="http://schemas.microsoft.com/office/powerpoint/2010/main" val="3860902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6781800" cy="1600200"/>
          </a:xfrm>
        </p:spPr>
        <p:txBody>
          <a:bodyPr>
            <a:normAutofit/>
          </a:bodyPr>
          <a:lstStyle/>
          <a:p>
            <a:r>
              <a:rPr lang="en-US" sz="4400" b="1" dirty="0"/>
              <a:t>Technology </a:t>
            </a:r>
            <a:endParaRPr lang="en-US" sz="4400" dirty="0"/>
          </a:p>
        </p:txBody>
      </p:sp>
      <p:sp>
        <p:nvSpPr>
          <p:cNvPr id="3" name="Content Placeholder 2"/>
          <p:cNvSpPr>
            <a:spLocks noGrp="1"/>
          </p:cNvSpPr>
          <p:nvPr>
            <p:ph sz="half" idx="1"/>
          </p:nvPr>
        </p:nvSpPr>
        <p:spPr/>
        <p:txBody>
          <a:bodyPr>
            <a:normAutofit fontScale="77500" lnSpcReduction="20000"/>
          </a:bodyPr>
          <a:lstStyle/>
          <a:p>
            <a:pPr marL="0" indent="0">
              <a:buNone/>
            </a:pPr>
            <a:r>
              <a:rPr lang="en-US" b="1" dirty="0"/>
              <a:t>Educators </a:t>
            </a:r>
            <a:r>
              <a:rPr lang="en-US" b="1" dirty="0" smtClean="0"/>
              <a:t>need: </a:t>
            </a:r>
            <a:endParaRPr lang="en-US" dirty="0"/>
          </a:p>
          <a:p>
            <a:r>
              <a:rPr lang="en-US" dirty="0" smtClean="0"/>
              <a:t>To </a:t>
            </a:r>
            <a:r>
              <a:rPr lang="en-US" dirty="0"/>
              <a:t>build knowledge and skill sets for working with and using technology as an instructional tool in the classroom. </a:t>
            </a:r>
          </a:p>
          <a:p>
            <a:r>
              <a:rPr lang="en-US" dirty="0" smtClean="0"/>
              <a:t>Guidance </a:t>
            </a:r>
            <a:r>
              <a:rPr lang="en-US" dirty="0"/>
              <a:t>about how to pay for and support technology for the purpose of teaching and learning at the school level. </a:t>
            </a:r>
            <a:endParaRPr lang="en-US" dirty="0" smtClean="0"/>
          </a:p>
          <a:p>
            <a:pPr marL="0" indent="0" algn="r">
              <a:buNone/>
            </a:pPr>
            <a:r>
              <a:rPr lang="en-US" dirty="0" smtClean="0"/>
              <a:t>p. 30</a:t>
            </a:r>
            <a:endParaRPr lang="en-US" dirty="0"/>
          </a:p>
        </p:txBody>
      </p:sp>
      <p:sp>
        <p:nvSpPr>
          <p:cNvPr id="4" name="Content Placeholder 3"/>
          <p:cNvSpPr>
            <a:spLocks noGrp="1"/>
          </p:cNvSpPr>
          <p:nvPr>
            <p:ph sz="half" idx="2"/>
          </p:nvPr>
        </p:nvSpPr>
        <p:spPr>
          <a:xfrm>
            <a:off x="4648200" y="533400"/>
            <a:ext cx="3657600" cy="3767328"/>
          </a:xfrm>
        </p:spPr>
        <p:txBody>
          <a:bodyPr>
            <a:normAutofit fontScale="77500" lnSpcReduction="20000"/>
          </a:bodyPr>
          <a:lstStyle/>
          <a:p>
            <a:pPr marL="0" indent="0">
              <a:buNone/>
            </a:pPr>
            <a:r>
              <a:rPr lang="en-US" b="1" dirty="0" smtClean="0"/>
              <a:t>MCPS Actions:</a:t>
            </a:r>
          </a:p>
          <a:p>
            <a:r>
              <a:rPr lang="en-US" dirty="0" smtClean="0"/>
              <a:t>Implement training for use of instructional technology and dedicated personnel to providing ongoing professional development in this area.</a:t>
            </a:r>
          </a:p>
          <a:p>
            <a:r>
              <a:rPr lang="en-US" dirty="0" smtClean="0"/>
              <a:t>Implement a district technology plan aimed at keeping up-to-date technology available across the district.</a:t>
            </a:r>
            <a:endParaRPr lang="en-US" dirty="0"/>
          </a:p>
        </p:txBody>
      </p:sp>
    </p:spTree>
    <p:extLst>
      <p:ext uri="{BB962C8B-B14F-4D97-AF65-F5344CB8AC3E}">
        <p14:creationId xmlns:p14="http://schemas.microsoft.com/office/powerpoint/2010/main" val="1580465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05400"/>
            <a:ext cx="6781800" cy="1600200"/>
          </a:xfrm>
        </p:spPr>
        <p:txBody>
          <a:bodyPr>
            <a:normAutofit fontScale="90000"/>
          </a:bodyPr>
          <a:lstStyle/>
          <a:p>
            <a:r>
              <a:rPr lang="en-US" sz="4000" b="1" dirty="0" smtClean="0"/>
              <a:t>Moving Implementation Forward: Recommended Priorities</a:t>
            </a:r>
            <a:endParaRPr lang="en-US" sz="4000" b="1" dirty="0"/>
          </a:p>
        </p:txBody>
      </p:sp>
      <p:sp>
        <p:nvSpPr>
          <p:cNvPr id="3" name="Content Placeholder 2"/>
          <p:cNvSpPr>
            <a:spLocks noGrp="1"/>
          </p:cNvSpPr>
          <p:nvPr>
            <p:ph idx="1"/>
          </p:nvPr>
        </p:nvSpPr>
        <p:spPr>
          <a:xfrm>
            <a:off x="762000" y="990600"/>
            <a:ext cx="7543800" cy="3886200"/>
          </a:xfrm>
        </p:spPr>
        <p:txBody>
          <a:bodyPr>
            <a:noAutofit/>
          </a:bodyPr>
          <a:lstStyle/>
          <a:p>
            <a:r>
              <a:rPr lang="en-US" sz="2100" dirty="0" smtClean="0"/>
              <a:t>Make </a:t>
            </a:r>
            <a:r>
              <a:rPr lang="en-US" sz="2100" dirty="0"/>
              <a:t>sure educators deeply understand the standards and the key instructional shifts they require.</a:t>
            </a:r>
          </a:p>
          <a:p>
            <a:r>
              <a:rPr lang="en-US" sz="2100" dirty="0" smtClean="0"/>
              <a:t>Vet </a:t>
            </a:r>
            <a:r>
              <a:rPr lang="en-US" sz="2100" dirty="0"/>
              <a:t>instructional resources for quality and alignment with the standards.</a:t>
            </a:r>
          </a:p>
          <a:p>
            <a:r>
              <a:rPr lang="en-US" sz="2100" dirty="0" smtClean="0"/>
              <a:t>Transform </a:t>
            </a:r>
            <a:r>
              <a:rPr lang="en-US" sz="2100" dirty="0"/>
              <a:t>principals into instructional leaders.</a:t>
            </a:r>
          </a:p>
          <a:p>
            <a:r>
              <a:rPr lang="en-US" sz="2100" dirty="0" smtClean="0"/>
              <a:t>Listen </a:t>
            </a:r>
            <a:r>
              <a:rPr lang="en-US" sz="2100" dirty="0"/>
              <a:t>to educators about their professional learning needs.</a:t>
            </a:r>
          </a:p>
          <a:p>
            <a:r>
              <a:rPr lang="en-US" sz="2100" dirty="0" smtClean="0"/>
              <a:t>Maximize </a:t>
            </a:r>
            <a:r>
              <a:rPr lang="en-US" sz="2100" dirty="0"/>
              <a:t>opportunities for collaboration and capacity building through professional learning.</a:t>
            </a:r>
          </a:p>
          <a:p>
            <a:r>
              <a:rPr lang="en-US" sz="2100" dirty="0" smtClean="0"/>
              <a:t>Engage </a:t>
            </a:r>
            <a:r>
              <a:rPr lang="en-US" sz="2100" dirty="0"/>
              <a:t>higher-education partners.</a:t>
            </a:r>
          </a:p>
          <a:p>
            <a:r>
              <a:rPr lang="en-US" sz="2100" dirty="0" smtClean="0"/>
              <a:t>Understand </a:t>
            </a:r>
            <a:r>
              <a:rPr lang="en-US" sz="2100" dirty="0"/>
              <a:t>and plan for the coming common assessments.</a:t>
            </a:r>
          </a:p>
          <a:p>
            <a:r>
              <a:rPr lang="en-US" sz="2100" dirty="0" smtClean="0"/>
              <a:t>Adopt </a:t>
            </a:r>
            <a:r>
              <a:rPr lang="en-US" sz="2100" dirty="0"/>
              <a:t>technology with the priority being to meet teaching and learning needs but that will also work with the new assessments.</a:t>
            </a:r>
          </a:p>
          <a:p>
            <a:r>
              <a:rPr lang="en-US" sz="2100" dirty="0" smtClean="0"/>
              <a:t>Align </a:t>
            </a:r>
            <a:r>
              <a:rPr lang="en-US" sz="2100" dirty="0"/>
              <a:t>initiatives into comprehensive reforms</a:t>
            </a:r>
            <a:r>
              <a:rPr lang="en-US" sz="2100" dirty="0" smtClean="0"/>
              <a:t>.</a:t>
            </a:r>
          </a:p>
          <a:p>
            <a:pPr marL="0" indent="0" algn="r">
              <a:buNone/>
            </a:pPr>
            <a:r>
              <a:rPr lang="en-US" sz="2100" dirty="0" smtClean="0"/>
              <a:t>pp. 6, 31-42</a:t>
            </a:r>
            <a:endParaRPr lang="en-US" sz="2100" dirty="0"/>
          </a:p>
        </p:txBody>
      </p:sp>
    </p:spTree>
    <p:extLst>
      <p:ext uri="{BB962C8B-B14F-4D97-AF65-F5344CB8AC3E}">
        <p14:creationId xmlns:p14="http://schemas.microsoft.com/office/powerpoint/2010/main" val="2017671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6781800" cy="1600200"/>
          </a:xfrm>
        </p:spPr>
        <p:txBody>
          <a:bodyPr>
            <a:normAutofit fontScale="90000"/>
          </a:bodyPr>
          <a:lstStyle/>
          <a:p>
            <a:r>
              <a:rPr lang="en-US" sz="4400" b="1" dirty="0" smtClean="0"/>
              <a:t/>
            </a:r>
            <a:br>
              <a:rPr lang="en-US" sz="4400" b="1" dirty="0" smtClean="0"/>
            </a:br>
            <a:r>
              <a:rPr lang="en-US" sz="4400" b="1" dirty="0" smtClean="0"/>
              <a:t>Pressing Priorities </a:t>
            </a:r>
            <a:br>
              <a:rPr lang="en-US" sz="4400" b="1" dirty="0" smtClean="0"/>
            </a:br>
            <a:r>
              <a:rPr lang="en-US" sz="4400" b="1" dirty="0" smtClean="0"/>
              <a:t>Curriculum &amp; Assessment</a:t>
            </a:r>
            <a:endParaRPr lang="en-US" sz="4400" b="1" dirty="0"/>
          </a:p>
        </p:txBody>
      </p:sp>
      <p:sp>
        <p:nvSpPr>
          <p:cNvPr id="3" name="Content Placeholder 2"/>
          <p:cNvSpPr>
            <a:spLocks noGrp="1"/>
          </p:cNvSpPr>
          <p:nvPr>
            <p:ph idx="1"/>
          </p:nvPr>
        </p:nvSpPr>
        <p:spPr>
          <a:xfrm>
            <a:off x="762000" y="533400"/>
            <a:ext cx="7543800" cy="4876800"/>
          </a:xfrm>
        </p:spPr>
        <p:txBody>
          <a:bodyPr>
            <a:noAutofit/>
          </a:bodyPr>
          <a:lstStyle/>
          <a:p>
            <a:r>
              <a:rPr lang="en-US" sz="2000" dirty="0" smtClean="0"/>
              <a:t>Quality </a:t>
            </a:r>
            <a:r>
              <a:rPr lang="en-US" sz="2000" dirty="0"/>
              <a:t>instructional materials and resources </a:t>
            </a:r>
            <a:r>
              <a:rPr lang="en-US" sz="2000" dirty="0" smtClean="0"/>
              <a:t>aligned to Common Core State Standards</a:t>
            </a:r>
            <a:endParaRPr lang="en-US" sz="2000" dirty="0"/>
          </a:p>
          <a:p>
            <a:r>
              <a:rPr lang="en-US" sz="2000" dirty="0" smtClean="0"/>
              <a:t>Collaborative planning time built into school schedules</a:t>
            </a:r>
          </a:p>
          <a:p>
            <a:r>
              <a:rPr lang="en-US" sz="2000" dirty="0" smtClean="0"/>
              <a:t>Technology and related infrastructure for instruction and common assessments</a:t>
            </a:r>
          </a:p>
          <a:p>
            <a:r>
              <a:rPr lang="en-US" sz="2000" dirty="0" smtClean="0"/>
              <a:t>Opportunities for districts to collaborate on implementation of CCSS (curriculum mapping, assessment development) so that 67 districts are not all doing the same work</a:t>
            </a:r>
          </a:p>
          <a:p>
            <a:r>
              <a:rPr lang="en-US" sz="2000" dirty="0" smtClean="0"/>
              <a:t>Course descriptions and assessments (EOCs in particular) aligned with Common Core ELA and Literacy Instructional  </a:t>
            </a:r>
            <a:r>
              <a:rPr lang="en-US" sz="2000" dirty="0"/>
              <a:t>S</a:t>
            </a:r>
            <a:r>
              <a:rPr lang="en-US" sz="2000" dirty="0" smtClean="0"/>
              <a:t>hifts and Literacy Standards at secondary level </a:t>
            </a:r>
            <a:endParaRPr lang="en-US" sz="2000" dirty="0"/>
          </a:p>
          <a:p>
            <a:r>
              <a:rPr lang="en-US" sz="2000" dirty="0" smtClean="0"/>
              <a:t>Course descriptions and assessments (EOCs in particular) that cover reasonable amounts of material for teachers to truly implement Common Core Literacy Standards and Instructional Practices aligned with ELA/Literacy Shifts</a:t>
            </a:r>
            <a:endParaRPr lang="en-US" sz="2000" dirty="0"/>
          </a:p>
        </p:txBody>
      </p:sp>
    </p:spTree>
    <p:extLst>
      <p:ext uri="{BB962C8B-B14F-4D97-AF65-F5344CB8AC3E}">
        <p14:creationId xmlns:p14="http://schemas.microsoft.com/office/powerpoint/2010/main" val="2980948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6781800" cy="1600200"/>
          </a:xfrm>
        </p:spPr>
        <p:txBody>
          <a:bodyPr>
            <a:normAutofit fontScale="90000"/>
          </a:bodyPr>
          <a:lstStyle/>
          <a:p>
            <a:r>
              <a:rPr lang="en-US" sz="4800" b="1" dirty="0" smtClean="0"/>
              <a:t>Pressing Priorities –</a:t>
            </a:r>
            <a:br>
              <a:rPr lang="en-US" sz="4800" b="1" dirty="0" smtClean="0"/>
            </a:br>
            <a:r>
              <a:rPr lang="en-US" sz="4800" b="1" dirty="0" smtClean="0"/>
              <a:t>Professional Development</a:t>
            </a:r>
            <a:endParaRPr lang="en-US" sz="4800" b="1" dirty="0"/>
          </a:p>
        </p:txBody>
      </p:sp>
      <p:sp>
        <p:nvSpPr>
          <p:cNvPr id="3" name="Content Placeholder 2"/>
          <p:cNvSpPr>
            <a:spLocks noGrp="1"/>
          </p:cNvSpPr>
          <p:nvPr>
            <p:ph idx="1"/>
          </p:nvPr>
        </p:nvSpPr>
        <p:spPr>
          <a:xfrm>
            <a:off x="762000" y="914400"/>
            <a:ext cx="7543800" cy="3886200"/>
          </a:xfrm>
        </p:spPr>
        <p:txBody>
          <a:bodyPr>
            <a:normAutofit lnSpcReduction="10000"/>
          </a:bodyPr>
          <a:lstStyle/>
          <a:p>
            <a:r>
              <a:rPr lang="en-US" dirty="0"/>
              <a:t>Professional development opportunities for all personnel who impact the success of a student – leadership, teachers, </a:t>
            </a:r>
            <a:r>
              <a:rPr lang="en-US" dirty="0" smtClean="0"/>
              <a:t>paraprofessionals</a:t>
            </a:r>
          </a:p>
          <a:p>
            <a:r>
              <a:rPr lang="en-US" dirty="0" smtClean="0"/>
              <a:t>Time allocated for job-embedded professional development (PLCs, lesson study)</a:t>
            </a:r>
          </a:p>
          <a:p>
            <a:r>
              <a:rPr lang="en-US" dirty="0" smtClean="0"/>
              <a:t>Instructional </a:t>
            </a:r>
            <a:r>
              <a:rPr lang="en-US" dirty="0"/>
              <a:t>coaches available to support successful classroom-level </a:t>
            </a:r>
            <a:r>
              <a:rPr lang="en-US" dirty="0" smtClean="0"/>
              <a:t>implementation</a:t>
            </a:r>
          </a:p>
          <a:p>
            <a:r>
              <a:rPr lang="en-US" dirty="0" smtClean="0"/>
              <a:t>Opportunities </a:t>
            </a:r>
            <a:r>
              <a:rPr lang="en-US" dirty="0"/>
              <a:t>for districts to collaborate on </a:t>
            </a:r>
            <a:r>
              <a:rPr lang="en-US" dirty="0" smtClean="0"/>
              <a:t>professional development  related to CCSS </a:t>
            </a:r>
            <a:r>
              <a:rPr lang="en-US" dirty="0"/>
              <a:t>so that 67 districts are not all doing the same work (work smarter, not harder</a:t>
            </a:r>
            <a:r>
              <a:rPr lang="en-US" dirty="0" smtClean="0"/>
              <a:t>)</a:t>
            </a:r>
            <a:endParaRPr lang="en-US" dirty="0"/>
          </a:p>
          <a:p>
            <a:endParaRPr lang="en-US" dirty="0" smtClean="0"/>
          </a:p>
          <a:p>
            <a:pPr lvl="3"/>
            <a:endParaRPr lang="en-US" dirty="0"/>
          </a:p>
        </p:txBody>
      </p:sp>
    </p:spTree>
    <p:extLst>
      <p:ext uri="{BB962C8B-B14F-4D97-AF65-F5344CB8AC3E}">
        <p14:creationId xmlns:p14="http://schemas.microsoft.com/office/powerpoint/2010/main" val="3709363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6781800" cy="1600200"/>
          </a:xfrm>
        </p:spPr>
        <p:txBody>
          <a:bodyPr>
            <a:noAutofit/>
          </a:bodyPr>
          <a:lstStyle/>
          <a:p>
            <a:pPr algn="ctr"/>
            <a:r>
              <a:rPr lang="en-US" sz="3200" i="1" dirty="0" smtClean="0"/>
              <a:t>Tara Hart &amp; Linda Maxwell</a:t>
            </a:r>
            <a:br>
              <a:rPr lang="en-US" sz="3200" i="1" dirty="0" smtClean="0"/>
            </a:br>
            <a:r>
              <a:rPr lang="en-US" sz="3200" i="1" dirty="0" smtClean="0"/>
              <a:t>K-12 Academic Services</a:t>
            </a:r>
            <a:br>
              <a:rPr lang="en-US" sz="3200" i="1" dirty="0" smtClean="0"/>
            </a:br>
            <a:r>
              <a:rPr lang="en-US" sz="3200" i="1" dirty="0" smtClean="0"/>
              <a:t>Marion County Public Schools</a:t>
            </a:r>
            <a:endParaRPr lang="en-US" sz="3200" i="1" dirty="0"/>
          </a:p>
        </p:txBody>
      </p:sp>
      <p:sp>
        <p:nvSpPr>
          <p:cNvPr id="3" name="Content Placeholder 2"/>
          <p:cNvSpPr>
            <a:spLocks noGrp="1"/>
          </p:cNvSpPr>
          <p:nvPr>
            <p:ph idx="1"/>
          </p:nvPr>
        </p:nvSpPr>
        <p:spPr>
          <a:xfrm>
            <a:off x="762000" y="228600"/>
            <a:ext cx="7543800" cy="3886200"/>
          </a:xfrm>
        </p:spPr>
        <p:txBody>
          <a:bodyPr/>
          <a:lstStyle/>
          <a:p>
            <a:pPr marL="0" indent="0">
              <a:buNone/>
            </a:pPr>
            <a:r>
              <a:rPr lang="en-US" sz="5400" dirty="0" smtClean="0"/>
              <a:t>Thank you!</a:t>
            </a:r>
          </a:p>
          <a:p>
            <a:pPr marL="0" indent="0">
              <a:buNone/>
            </a:pP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2134" y="4800600"/>
            <a:ext cx="2374527" cy="990600"/>
          </a:xfrm>
          <a:prstGeom prst="rect">
            <a:avLst/>
          </a:prstGeom>
        </p:spPr>
      </p:pic>
    </p:spTree>
    <p:extLst>
      <p:ext uri="{BB962C8B-B14F-4D97-AF65-F5344CB8AC3E}">
        <p14:creationId xmlns:p14="http://schemas.microsoft.com/office/powerpoint/2010/main" val="64124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At the core…</a:t>
            </a:r>
            <a:endParaRPr lang="en-US" sz="4800" b="1" dirty="0"/>
          </a:p>
        </p:txBody>
      </p:sp>
      <p:sp>
        <p:nvSpPr>
          <p:cNvPr id="3" name="Content Placeholder 2"/>
          <p:cNvSpPr>
            <a:spLocks noGrp="1"/>
          </p:cNvSpPr>
          <p:nvPr>
            <p:ph idx="1"/>
          </p:nvPr>
        </p:nvSpPr>
        <p:spPr/>
        <p:txBody>
          <a:bodyPr/>
          <a:lstStyle/>
          <a:p>
            <a:pPr marL="0" indent="0">
              <a:buNone/>
            </a:pPr>
            <a:r>
              <a:rPr lang="en-US" dirty="0" smtClean="0"/>
              <a:t>“By </a:t>
            </a:r>
            <a:r>
              <a:rPr lang="en-US" dirty="0"/>
              <a:t>themselves, the Common Core State Standards will not significantly affect student learning. They need to be part of a comprehensive approach to raising expectations and increasing rigor throughout the K–12 system, and classroom teachers are the most important group in turning the Common Core State Standards from mere words into high-quality instruction</a:t>
            </a:r>
            <a:r>
              <a:rPr lang="en-US" dirty="0" smtClean="0"/>
              <a:t>.” </a:t>
            </a:r>
          </a:p>
          <a:p>
            <a:pPr marL="0" indent="0" algn="r">
              <a:buNone/>
            </a:pPr>
            <a:r>
              <a:rPr lang="en-US" dirty="0" smtClean="0"/>
              <a:t>p. 24</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3175" y="5391150"/>
            <a:ext cx="144462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982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391400" cy="1600200"/>
          </a:xfrm>
        </p:spPr>
        <p:txBody>
          <a:bodyPr>
            <a:normAutofit/>
          </a:bodyPr>
          <a:lstStyle/>
          <a:p>
            <a:r>
              <a:rPr lang="en-US" sz="4400" b="1" dirty="0" smtClean="0"/>
              <a:t>Supporting </a:t>
            </a:r>
            <a:r>
              <a:rPr lang="en-US" sz="4400" b="1" dirty="0"/>
              <a:t>Classroom Teachers </a:t>
            </a:r>
          </a:p>
        </p:txBody>
      </p:sp>
      <p:sp>
        <p:nvSpPr>
          <p:cNvPr id="3" name="Content Placeholder 2"/>
          <p:cNvSpPr>
            <a:spLocks noGrp="1"/>
          </p:cNvSpPr>
          <p:nvPr>
            <p:ph idx="1"/>
          </p:nvPr>
        </p:nvSpPr>
        <p:spPr/>
        <p:txBody>
          <a:bodyPr>
            <a:normAutofit lnSpcReduction="10000"/>
          </a:bodyPr>
          <a:lstStyle/>
          <a:p>
            <a:r>
              <a:rPr lang="en-US" dirty="0" smtClean="0"/>
              <a:t>The focus must be on ensuring </a:t>
            </a:r>
            <a:r>
              <a:rPr lang="en-US" dirty="0"/>
              <a:t>that classroom teachers have the time, tools, and support to make the standards come alive in the classroom. How schools and districts deploy their current resources to facilitate implementation is paramount. </a:t>
            </a:r>
            <a:endParaRPr lang="en-US" dirty="0" smtClean="0"/>
          </a:p>
          <a:p>
            <a:r>
              <a:rPr lang="en-US" dirty="0"/>
              <a:t>Moving forward, professional development should provide more depth and help educators effectively ingrain the instructional shifts in their classroom practice. </a:t>
            </a:r>
            <a:endParaRPr lang="en-US" dirty="0" smtClean="0"/>
          </a:p>
          <a:p>
            <a:pPr marL="0" indent="0" algn="r">
              <a:buNone/>
            </a:pPr>
            <a:r>
              <a:rPr lang="en-US" dirty="0" smtClean="0"/>
              <a:t>p. 28</a:t>
            </a:r>
            <a:endParaRPr lang="en-US" dirty="0"/>
          </a:p>
        </p:txBody>
      </p:sp>
    </p:spTree>
    <p:extLst>
      <p:ext uri="{BB962C8B-B14F-4D97-AF65-F5344CB8AC3E}">
        <p14:creationId xmlns:p14="http://schemas.microsoft.com/office/powerpoint/2010/main" val="2429106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support classroom teachers?</a:t>
            </a:r>
            <a:endParaRPr lang="en-US" dirty="0"/>
          </a:p>
        </p:txBody>
      </p:sp>
      <p:sp>
        <p:nvSpPr>
          <p:cNvPr id="3" name="Content Placeholder 2"/>
          <p:cNvSpPr>
            <a:spLocks noGrp="1"/>
          </p:cNvSpPr>
          <p:nvPr>
            <p:ph idx="1"/>
          </p:nvPr>
        </p:nvSpPr>
        <p:spPr>
          <a:xfrm>
            <a:off x="762000" y="1447800"/>
            <a:ext cx="7543800" cy="3886200"/>
          </a:xfrm>
        </p:spPr>
        <p:txBody>
          <a:bodyPr>
            <a:normAutofit lnSpcReduction="10000"/>
          </a:bodyPr>
          <a:lstStyle/>
          <a:p>
            <a:r>
              <a:rPr lang="en-US" dirty="0" smtClean="0"/>
              <a:t>Align immediate implementation to the instructional shifts</a:t>
            </a:r>
          </a:p>
          <a:p>
            <a:r>
              <a:rPr lang="en-US" dirty="0" smtClean="0"/>
              <a:t>Align reform efforts and policy</a:t>
            </a:r>
          </a:p>
          <a:p>
            <a:r>
              <a:rPr lang="en-US" dirty="0" smtClean="0"/>
              <a:t>Develop principals and school leaders as instructional leaders</a:t>
            </a:r>
          </a:p>
          <a:p>
            <a:r>
              <a:rPr lang="en-US" dirty="0" smtClean="0"/>
              <a:t>Provide high quality professional development </a:t>
            </a:r>
          </a:p>
          <a:p>
            <a:r>
              <a:rPr lang="en-US" dirty="0" smtClean="0"/>
              <a:t>Align assessments with new standards and shifts</a:t>
            </a:r>
          </a:p>
          <a:p>
            <a:r>
              <a:rPr lang="en-US" dirty="0" smtClean="0"/>
              <a:t>Support technology focused on enhancing instruction and meeting the needs of the upcoming assessment demands</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89406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9200"/>
            <a:ext cx="6781800" cy="1600200"/>
          </a:xfrm>
        </p:spPr>
        <p:txBody>
          <a:bodyPr>
            <a:noAutofit/>
          </a:bodyPr>
          <a:lstStyle/>
          <a:p>
            <a:r>
              <a:rPr lang="en-US" sz="2800" b="1" dirty="0" smtClean="0"/>
              <a:t>Aligning Immediate Implementation to the Instructional Shifts </a:t>
            </a:r>
            <a:endParaRPr lang="en-US" sz="2800" b="1" dirty="0"/>
          </a:p>
        </p:txBody>
      </p:sp>
      <p:sp>
        <p:nvSpPr>
          <p:cNvPr id="3" name="Content Placeholder 2"/>
          <p:cNvSpPr>
            <a:spLocks noGrp="1"/>
          </p:cNvSpPr>
          <p:nvPr>
            <p:ph sz="half" idx="1"/>
          </p:nvPr>
        </p:nvSpPr>
        <p:spPr>
          <a:xfrm>
            <a:off x="762000" y="609600"/>
            <a:ext cx="3810000" cy="5029200"/>
          </a:xfrm>
        </p:spPr>
        <p:txBody>
          <a:bodyPr>
            <a:normAutofit fontScale="70000" lnSpcReduction="20000"/>
          </a:bodyPr>
          <a:lstStyle/>
          <a:p>
            <a:pPr marL="0" indent="0">
              <a:buNone/>
            </a:pPr>
            <a:r>
              <a:rPr lang="en-US" b="1" dirty="0" smtClean="0"/>
              <a:t>Educators need: </a:t>
            </a:r>
            <a:endParaRPr lang="en-US" dirty="0"/>
          </a:p>
          <a:p>
            <a:r>
              <a:rPr lang="en-US" dirty="0" smtClean="0"/>
              <a:t>Easy-to-use </a:t>
            </a:r>
            <a:r>
              <a:rPr lang="en-US" dirty="0"/>
              <a:t>criteria to select resources and more efficiently use funds</a:t>
            </a:r>
            <a:r>
              <a:rPr lang="en-US" dirty="0" smtClean="0"/>
              <a:t>.</a:t>
            </a:r>
            <a:endParaRPr lang="en-US" dirty="0"/>
          </a:p>
          <a:p>
            <a:r>
              <a:rPr lang="en-US" dirty="0" smtClean="0"/>
              <a:t>Trusted </a:t>
            </a:r>
            <a:r>
              <a:rPr lang="en-US" dirty="0"/>
              <a:t>resources and guidance about the process of choosing curricular tools and how to choose from curricular tools they already have to teach to the Common Core State Standards. </a:t>
            </a:r>
          </a:p>
          <a:p>
            <a:r>
              <a:rPr lang="en-US" dirty="0" smtClean="0"/>
              <a:t>Access </a:t>
            </a:r>
            <a:r>
              <a:rPr lang="en-US" dirty="0"/>
              <a:t>to easy-to-use model lessons for their own lesson plan development. </a:t>
            </a:r>
            <a:endParaRPr lang="en-US" dirty="0" smtClean="0"/>
          </a:p>
          <a:p>
            <a:pPr marL="0" indent="0" algn="r">
              <a:buNone/>
            </a:pPr>
            <a:r>
              <a:rPr lang="en-US" dirty="0" smtClean="0"/>
              <a:t>p. 29</a:t>
            </a:r>
            <a:endParaRPr lang="en-US" dirty="0"/>
          </a:p>
        </p:txBody>
      </p:sp>
      <p:sp>
        <p:nvSpPr>
          <p:cNvPr id="4" name="Content Placeholder 3"/>
          <p:cNvSpPr>
            <a:spLocks noGrp="1"/>
          </p:cNvSpPr>
          <p:nvPr>
            <p:ph sz="half" idx="2"/>
          </p:nvPr>
        </p:nvSpPr>
        <p:spPr>
          <a:xfrm>
            <a:off x="4648200" y="914400"/>
            <a:ext cx="3505200" cy="4648200"/>
          </a:xfrm>
        </p:spPr>
        <p:txBody>
          <a:bodyPr>
            <a:normAutofit fontScale="70000" lnSpcReduction="20000"/>
          </a:bodyPr>
          <a:lstStyle/>
          <a:p>
            <a:pPr marL="0" indent="0">
              <a:buNone/>
            </a:pPr>
            <a:r>
              <a:rPr lang="en-US" b="1" dirty="0" smtClean="0"/>
              <a:t>MCPS Actions:</a:t>
            </a:r>
          </a:p>
          <a:p>
            <a:r>
              <a:rPr lang="en-US" dirty="0" smtClean="0"/>
              <a:t>Create </a:t>
            </a:r>
            <a:r>
              <a:rPr lang="en-US" dirty="0"/>
              <a:t>content area-specific rubrics for </a:t>
            </a:r>
            <a:r>
              <a:rPr lang="en-US" dirty="0" smtClean="0"/>
              <a:t>determining alignment with Common Core.</a:t>
            </a:r>
            <a:endParaRPr lang="en-US" dirty="0"/>
          </a:p>
          <a:p>
            <a:r>
              <a:rPr lang="en-US" dirty="0" smtClean="0"/>
              <a:t>Provide professional development including Common Core alignment for instructional materials used in classrooms across the district. </a:t>
            </a:r>
          </a:p>
          <a:p>
            <a:r>
              <a:rPr lang="en-US" dirty="0" smtClean="0"/>
              <a:t>Develop </a:t>
            </a:r>
            <a:r>
              <a:rPr lang="en-US" dirty="0"/>
              <a:t>and </a:t>
            </a:r>
            <a:r>
              <a:rPr lang="en-US" dirty="0" smtClean="0"/>
              <a:t>implement Common </a:t>
            </a:r>
            <a:r>
              <a:rPr lang="en-US" dirty="0"/>
              <a:t>Core lessons for core academic areas </a:t>
            </a:r>
            <a:r>
              <a:rPr lang="en-US" dirty="0" smtClean="0"/>
              <a:t>using the lesson study </a:t>
            </a:r>
            <a:r>
              <a:rPr lang="en-US" dirty="0"/>
              <a:t>process as part of professional development for </a:t>
            </a:r>
            <a:r>
              <a:rPr lang="en-US" dirty="0" smtClean="0"/>
              <a:t>teachers.</a:t>
            </a:r>
            <a:endParaRPr lang="en-US" dirty="0"/>
          </a:p>
        </p:txBody>
      </p:sp>
    </p:spTree>
    <p:extLst>
      <p:ext uri="{BB962C8B-B14F-4D97-AF65-F5344CB8AC3E}">
        <p14:creationId xmlns:p14="http://schemas.microsoft.com/office/powerpoint/2010/main" val="1307106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6781800" cy="1600200"/>
          </a:xfrm>
        </p:spPr>
        <p:txBody>
          <a:bodyPr>
            <a:normAutofit/>
          </a:bodyPr>
          <a:lstStyle/>
          <a:p>
            <a:r>
              <a:rPr lang="en-US" sz="3200" b="1" dirty="0"/>
              <a:t>Aligning Reform Efforts and Policy </a:t>
            </a:r>
            <a:endParaRPr lang="en-US" sz="3200" dirty="0"/>
          </a:p>
        </p:txBody>
      </p:sp>
      <p:sp>
        <p:nvSpPr>
          <p:cNvPr id="3" name="Content Placeholder 2"/>
          <p:cNvSpPr>
            <a:spLocks noGrp="1"/>
          </p:cNvSpPr>
          <p:nvPr>
            <p:ph sz="half" idx="1"/>
          </p:nvPr>
        </p:nvSpPr>
        <p:spPr>
          <a:xfrm>
            <a:off x="762000" y="609600"/>
            <a:ext cx="3733800" cy="5334000"/>
          </a:xfrm>
        </p:spPr>
        <p:txBody>
          <a:bodyPr>
            <a:normAutofit fontScale="77500" lnSpcReduction="20000"/>
          </a:bodyPr>
          <a:lstStyle/>
          <a:p>
            <a:pPr marL="0" indent="0">
              <a:buNone/>
            </a:pPr>
            <a:r>
              <a:rPr lang="en-US" b="1" dirty="0"/>
              <a:t>Educators </a:t>
            </a:r>
            <a:r>
              <a:rPr lang="en-US" b="1" dirty="0" smtClean="0"/>
              <a:t>need: </a:t>
            </a:r>
            <a:endParaRPr lang="en-US" dirty="0"/>
          </a:p>
          <a:p>
            <a:r>
              <a:rPr lang="en-US" dirty="0" smtClean="0"/>
              <a:t>Information </a:t>
            </a:r>
            <a:r>
              <a:rPr lang="en-US" dirty="0"/>
              <a:t>about how the accountability systems for schools will change with the implementation of the Common Core State Standards. </a:t>
            </a:r>
          </a:p>
          <a:p>
            <a:r>
              <a:rPr lang="en-US" dirty="0" smtClean="0"/>
              <a:t>A </a:t>
            </a:r>
            <a:r>
              <a:rPr lang="en-US" dirty="0"/>
              <a:t>clearer understanding of how and when new educator effectiveness policies will affect them as they implement these new, rigorous standards. </a:t>
            </a:r>
          </a:p>
          <a:p>
            <a:r>
              <a:rPr lang="en-US" dirty="0" smtClean="0"/>
              <a:t>Support </a:t>
            </a:r>
            <a:r>
              <a:rPr lang="en-US" dirty="0"/>
              <a:t>to understand the various education initiatives and tie them together in a coherent way. </a:t>
            </a:r>
            <a:endParaRPr lang="en-US" dirty="0" smtClean="0"/>
          </a:p>
          <a:p>
            <a:pPr marL="0" indent="0" algn="r">
              <a:buNone/>
            </a:pPr>
            <a:r>
              <a:rPr lang="en-US" dirty="0" smtClean="0"/>
              <a:t>p. 29</a:t>
            </a:r>
            <a:endParaRPr lang="en-US" dirty="0"/>
          </a:p>
        </p:txBody>
      </p:sp>
      <p:sp>
        <p:nvSpPr>
          <p:cNvPr id="4" name="Content Placeholder 3"/>
          <p:cNvSpPr>
            <a:spLocks noGrp="1"/>
          </p:cNvSpPr>
          <p:nvPr>
            <p:ph sz="half" idx="2"/>
          </p:nvPr>
        </p:nvSpPr>
        <p:spPr>
          <a:xfrm>
            <a:off x="4648200" y="957072"/>
            <a:ext cx="3657600" cy="4376928"/>
          </a:xfrm>
        </p:spPr>
        <p:txBody>
          <a:bodyPr>
            <a:normAutofit fontScale="77500" lnSpcReduction="20000"/>
          </a:bodyPr>
          <a:lstStyle/>
          <a:p>
            <a:pPr marL="0" indent="0">
              <a:buNone/>
            </a:pPr>
            <a:r>
              <a:rPr lang="en-US" b="1" dirty="0" smtClean="0"/>
              <a:t>MCPS Actions:</a:t>
            </a:r>
          </a:p>
          <a:p>
            <a:r>
              <a:rPr lang="en-US" dirty="0" smtClean="0"/>
              <a:t>Implement and provide professional development on the new instructional and administrative evaluation systems.</a:t>
            </a:r>
          </a:p>
          <a:p>
            <a:r>
              <a:rPr lang="en-US" dirty="0" smtClean="0"/>
              <a:t>Establish clear timelines outlining  expectation of full implementation in classrooms.</a:t>
            </a:r>
          </a:p>
          <a:p>
            <a:r>
              <a:rPr lang="en-US" dirty="0" smtClean="0"/>
              <a:t>Create </a:t>
            </a:r>
            <a:r>
              <a:rPr lang="en-US" dirty="0"/>
              <a:t>Common Core District Team to align </a:t>
            </a:r>
            <a:r>
              <a:rPr lang="en-US" dirty="0" smtClean="0"/>
              <a:t>implementation </a:t>
            </a:r>
            <a:r>
              <a:rPr lang="en-US" dirty="0"/>
              <a:t>of Standards </a:t>
            </a:r>
            <a:r>
              <a:rPr lang="en-US" dirty="0" smtClean="0"/>
              <a:t>K-12 with State and District initiatives.</a:t>
            </a:r>
            <a:endParaRPr lang="en-US" dirty="0"/>
          </a:p>
          <a:p>
            <a:endParaRPr lang="en-US" dirty="0" smtClean="0"/>
          </a:p>
          <a:p>
            <a:endParaRPr lang="en-US" dirty="0"/>
          </a:p>
        </p:txBody>
      </p:sp>
    </p:spTree>
    <p:extLst>
      <p:ext uri="{BB962C8B-B14F-4D97-AF65-F5344CB8AC3E}">
        <p14:creationId xmlns:p14="http://schemas.microsoft.com/office/powerpoint/2010/main" val="891260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9200"/>
            <a:ext cx="7696200" cy="1600200"/>
          </a:xfrm>
        </p:spPr>
        <p:txBody>
          <a:bodyPr>
            <a:normAutofit/>
          </a:bodyPr>
          <a:lstStyle/>
          <a:p>
            <a:r>
              <a:rPr lang="en-US" sz="2500" b="1" dirty="0"/>
              <a:t>Principals’ and School Leaders’ Roles as Instructional Leaders </a:t>
            </a:r>
            <a:endParaRPr lang="en-US" sz="2500" dirty="0"/>
          </a:p>
        </p:txBody>
      </p:sp>
      <p:sp>
        <p:nvSpPr>
          <p:cNvPr id="3" name="Content Placeholder 2"/>
          <p:cNvSpPr>
            <a:spLocks noGrp="1"/>
          </p:cNvSpPr>
          <p:nvPr>
            <p:ph sz="half" idx="1"/>
          </p:nvPr>
        </p:nvSpPr>
        <p:spPr>
          <a:xfrm>
            <a:off x="762000" y="880872"/>
            <a:ext cx="3657600" cy="3767328"/>
          </a:xfrm>
        </p:spPr>
        <p:txBody>
          <a:bodyPr>
            <a:noAutofit/>
          </a:bodyPr>
          <a:lstStyle/>
          <a:p>
            <a:pPr marL="0" indent="0">
              <a:buNone/>
            </a:pPr>
            <a:r>
              <a:rPr lang="en-US" sz="1800" b="1" dirty="0"/>
              <a:t>Educators </a:t>
            </a:r>
            <a:r>
              <a:rPr lang="en-US" sz="1800" b="1" dirty="0" smtClean="0"/>
              <a:t>need: </a:t>
            </a:r>
            <a:endParaRPr lang="en-US" sz="1800" dirty="0"/>
          </a:p>
          <a:p>
            <a:r>
              <a:rPr lang="en-US" sz="1800" dirty="0" smtClean="0"/>
              <a:t>To </a:t>
            </a:r>
            <a:r>
              <a:rPr lang="en-US" sz="1800" dirty="0"/>
              <a:t>build the capacity of principals, assistant principals, and district-level directors to serve as instructional leaders, providing guidance to school-based instructional specialists and teachers. </a:t>
            </a:r>
          </a:p>
          <a:p>
            <a:r>
              <a:rPr lang="en-US" sz="1800" dirty="0" smtClean="0"/>
              <a:t>Effective </a:t>
            </a:r>
            <a:r>
              <a:rPr lang="en-US" sz="1800" dirty="0"/>
              <a:t>professional development to build capacity among school leaders. </a:t>
            </a:r>
          </a:p>
          <a:p>
            <a:r>
              <a:rPr lang="en-US" sz="1800" dirty="0" smtClean="0"/>
              <a:t>Strategies </a:t>
            </a:r>
            <a:r>
              <a:rPr lang="en-US" sz="1800" dirty="0"/>
              <a:t>to maximize and leverage their human capital, from both their current and incoming workforce. </a:t>
            </a:r>
            <a:endParaRPr lang="en-US" sz="1800" dirty="0" smtClean="0"/>
          </a:p>
          <a:p>
            <a:pPr marL="0" indent="0" algn="r">
              <a:buNone/>
            </a:pPr>
            <a:r>
              <a:rPr lang="en-US" sz="1800" dirty="0" smtClean="0"/>
              <a:t>p. 30</a:t>
            </a:r>
            <a:endParaRPr lang="en-US" sz="1800" dirty="0"/>
          </a:p>
        </p:txBody>
      </p:sp>
      <p:sp>
        <p:nvSpPr>
          <p:cNvPr id="4" name="Content Placeholder 3"/>
          <p:cNvSpPr>
            <a:spLocks noGrp="1"/>
          </p:cNvSpPr>
          <p:nvPr>
            <p:ph sz="half" idx="2"/>
          </p:nvPr>
        </p:nvSpPr>
        <p:spPr>
          <a:xfrm>
            <a:off x="4572000" y="838200"/>
            <a:ext cx="3886200" cy="3767328"/>
          </a:xfrm>
        </p:spPr>
        <p:txBody>
          <a:bodyPr>
            <a:noAutofit/>
          </a:bodyPr>
          <a:lstStyle/>
          <a:p>
            <a:pPr marL="0" indent="0">
              <a:buNone/>
            </a:pPr>
            <a:r>
              <a:rPr lang="en-US" sz="1800" b="1" dirty="0" smtClean="0"/>
              <a:t>MCPS Actions:</a:t>
            </a:r>
          </a:p>
          <a:p>
            <a:r>
              <a:rPr lang="en-US" sz="1600" dirty="0" smtClean="0"/>
              <a:t>Create and provide professional development series, “Leadership Topics for Common Core State Standards” for school-based and district-level leadership.</a:t>
            </a:r>
          </a:p>
          <a:p>
            <a:r>
              <a:rPr lang="en-US" sz="1600" dirty="0" smtClean="0"/>
              <a:t>Develop and implement a leadership development plan focused on building instructional leaders.</a:t>
            </a:r>
          </a:p>
          <a:p>
            <a:r>
              <a:rPr lang="en-US" sz="1600" dirty="0" smtClean="0"/>
              <a:t>Train </a:t>
            </a:r>
            <a:r>
              <a:rPr lang="en-US" sz="1600" dirty="0"/>
              <a:t>Common Core Lead teachers </a:t>
            </a:r>
            <a:r>
              <a:rPr lang="en-US" sz="1600" dirty="0" smtClean="0"/>
              <a:t>from every school to </a:t>
            </a:r>
            <a:r>
              <a:rPr lang="en-US" sz="1600" dirty="0"/>
              <a:t>deliver professional development and serve as resources for teachers on school </a:t>
            </a:r>
            <a:r>
              <a:rPr lang="en-US" sz="1600" dirty="0" smtClean="0"/>
              <a:t>campuses; utilize instructional </a:t>
            </a:r>
            <a:r>
              <a:rPr lang="en-US" sz="1600" dirty="0"/>
              <a:t>coaches to provide follow up and coaching </a:t>
            </a:r>
            <a:r>
              <a:rPr lang="en-US" sz="1600" dirty="0" smtClean="0"/>
              <a:t>for </a:t>
            </a:r>
            <a:r>
              <a:rPr lang="en-US" sz="1600" dirty="0"/>
              <a:t>implementation of professional development in classrooms and as facilitators of </a:t>
            </a:r>
            <a:r>
              <a:rPr lang="en-US" sz="1600" dirty="0" smtClean="0"/>
              <a:t>lesson study process.</a:t>
            </a:r>
            <a:endParaRPr lang="en-US" sz="1600" dirty="0"/>
          </a:p>
        </p:txBody>
      </p:sp>
    </p:spTree>
    <p:extLst>
      <p:ext uri="{BB962C8B-B14F-4D97-AF65-F5344CB8AC3E}">
        <p14:creationId xmlns:p14="http://schemas.microsoft.com/office/powerpoint/2010/main" val="2445881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81600"/>
            <a:ext cx="6781800" cy="1600200"/>
          </a:xfrm>
        </p:spPr>
        <p:txBody>
          <a:bodyPr>
            <a:normAutofit/>
          </a:bodyPr>
          <a:lstStyle/>
          <a:p>
            <a:r>
              <a:rPr lang="en-US" sz="3200" b="1" dirty="0"/>
              <a:t>Professional Development </a:t>
            </a:r>
            <a:endParaRPr lang="en-US" sz="3200" dirty="0"/>
          </a:p>
        </p:txBody>
      </p:sp>
      <p:sp>
        <p:nvSpPr>
          <p:cNvPr id="3" name="Content Placeholder 2"/>
          <p:cNvSpPr>
            <a:spLocks noGrp="1"/>
          </p:cNvSpPr>
          <p:nvPr>
            <p:ph sz="half" idx="1"/>
          </p:nvPr>
        </p:nvSpPr>
        <p:spPr>
          <a:xfrm>
            <a:off x="762000" y="1338072"/>
            <a:ext cx="3657600" cy="3767328"/>
          </a:xfrm>
        </p:spPr>
        <p:txBody>
          <a:bodyPr>
            <a:noAutofit/>
          </a:bodyPr>
          <a:lstStyle/>
          <a:p>
            <a:pPr marL="0" indent="0">
              <a:buNone/>
            </a:pPr>
            <a:r>
              <a:rPr lang="en-US" sz="1400" b="1" dirty="0"/>
              <a:t>Educators </a:t>
            </a:r>
            <a:r>
              <a:rPr lang="en-US" sz="1400" b="1" dirty="0" smtClean="0"/>
              <a:t>need: </a:t>
            </a:r>
            <a:endParaRPr lang="en-US" sz="1400" dirty="0"/>
          </a:p>
          <a:p>
            <a:r>
              <a:rPr lang="en-US" sz="1400" dirty="0" smtClean="0"/>
              <a:t>Effective </a:t>
            </a:r>
            <a:r>
              <a:rPr lang="en-US" sz="1400" dirty="0"/>
              <a:t>professional development to build the capacity of educators. </a:t>
            </a:r>
          </a:p>
          <a:p>
            <a:r>
              <a:rPr lang="en-US" sz="1400" dirty="0" smtClean="0"/>
              <a:t>Time </a:t>
            </a:r>
            <a:r>
              <a:rPr lang="en-US" sz="1400" dirty="0"/>
              <a:t>to plan to implement the new standards. </a:t>
            </a:r>
          </a:p>
          <a:p>
            <a:r>
              <a:rPr lang="en-US" sz="1400" dirty="0" smtClean="0"/>
              <a:t>Guidance </a:t>
            </a:r>
            <a:r>
              <a:rPr lang="en-US" sz="1400" dirty="0"/>
              <a:t>about the efficient use of funds and time for professional development. </a:t>
            </a:r>
          </a:p>
          <a:p>
            <a:r>
              <a:rPr lang="en-US" sz="1400" dirty="0" smtClean="0"/>
              <a:t>Resources </a:t>
            </a:r>
            <a:r>
              <a:rPr lang="en-US" sz="1400" dirty="0"/>
              <a:t>and guidance about best practices for ongoing, job-embedded professional development to build educators’ understanding of the standards’ structure, content knowledge, and ability to employ strategies reflecting the new instructional shifts. </a:t>
            </a:r>
          </a:p>
          <a:p>
            <a:r>
              <a:rPr lang="en-US" sz="1400" dirty="0" smtClean="0"/>
              <a:t>Resources </a:t>
            </a:r>
            <a:r>
              <a:rPr lang="en-US" sz="1400" dirty="0"/>
              <a:t>to differentiate support for educators’ varying levels of knowledge about the Common Core State Standards. </a:t>
            </a:r>
          </a:p>
          <a:p>
            <a:r>
              <a:rPr lang="en-US" sz="1400" dirty="0" smtClean="0"/>
              <a:t>Guidance </a:t>
            </a:r>
            <a:r>
              <a:rPr lang="en-US" sz="1400" dirty="0"/>
              <a:t>and support to help enhance professional learning through teacher communication and collaboration, such as professional learning communities. </a:t>
            </a:r>
          </a:p>
          <a:p>
            <a:r>
              <a:rPr lang="en-US" sz="1400" dirty="0" smtClean="0"/>
              <a:t>Professional </a:t>
            </a:r>
            <a:r>
              <a:rPr lang="en-US" sz="1400" dirty="0"/>
              <a:t>development and resources about how to engage the community and garner its support. </a:t>
            </a:r>
            <a:endParaRPr lang="en-US" sz="1400" dirty="0" smtClean="0"/>
          </a:p>
          <a:p>
            <a:pPr marL="0" indent="0" algn="r">
              <a:buNone/>
            </a:pPr>
            <a:r>
              <a:rPr lang="en-US" sz="1400" dirty="0" smtClean="0"/>
              <a:t>p. 30</a:t>
            </a:r>
            <a:endParaRPr lang="en-US" sz="1400" dirty="0"/>
          </a:p>
        </p:txBody>
      </p:sp>
      <p:sp>
        <p:nvSpPr>
          <p:cNvPr id="4" name="Content Placeholder 3"/>
          <p:cNvSpPr>
            <a:spLocks noGrp="1"/>
          </p:cNvSpPr>
          <p:nvPr>
            <p:ph sz="half" idx="2"/>
          </p:nvPr>
        </p:nvSpPr>
        <p:spPr>
          <a:xfrm>
            <a:off x="4648200" y="914400"/>
            <a:ext cx="3657600" cy="5029199"/>
          </a:xfrm>
        </p:spPr>
        <p:txBody>
          <a:bodyPr>
            <a:noAutofit/>
          </a:bodyPr>
          <a:lstStyle/>
          <a:p>
            <a:pPr marL="0" indent="0">
              <a:buNone/>
            </a:pPr>
            <a:r>
              <a:rPr lang="en-US" sz="1300" b="1" dirty="0" smtClean="0"/>
              <a:t>MCPS Actions:</a:t>
            </a:r>
          </a:p>
          <a:p>
            <a:r>
              <a:rPr lang="en-US" sz="1300" dirty="0" smtClean="0"/>
              <a:t>Implement effective professional development practices, including lesson study and professional learning communities for the implementation of Common Core.</a:t>
            </a:r>
          </a:p>
          <a:p>
            <a:r>
              <a:rPr lang="en-US" sz="1300" dirty="0" smtClean="0"/>
              <a:t>Encourage collaborative planning through research-based models such as Learning Focused.</a:t>
            </a:r>
          </a:p>
          <a:p>
            <a:r>
              <a:rPr lang="en-US" sz="1300" dirty="0" smtClean="0"/>
              <a:t>Encourage the use of high-yield professional development strategies such as lesson study and professional learning communities.</a:t>
            </a:r>
          </a:p>
          <a:p>
            <a:r>
              <a:rPr lang="en-US" sz="1300" dirty="0" smtClean="0"/>
              <a:t>Utilize instructional coaches to provide ongoing, job-embedded professional development and implement an instructional evaluation system focused on professional development.</a:t>
            </a:r>
          </a:p>
          <a:p>
            <a:r>
              <a:rPr lang="en-US" sz="1300" dirty="0" smtClean="0"/>
              <a:t>Utilize distance learning options and school-based lead teachers to provide differentiated support for teachers.</a:t>
            </a:r>
          </a:p>
          <a:p>
            <a:r>
              <a:rPr lang="en-US" sz="1300" dirty="0" smtClean="0"/>
              <a:t>Develop plan to implement professional learning communities focused on Common Core and guidance for school administrators in building schedules to allow for collaborative planning time.</a:t>
            </a:r>
          </a:p>
          <a:p>
            <a:r>
              <a:rPr lang="en-US" sz="1300" dirty="0" smtClean="0"/>
              <a:t>Develop and deploy community/ parent relations package to mine resources and communicate with stakeholders.</a:t>
            </a:r>
          </a:p>
          <a:p>
            <a:endParaRPr lang="en-US" sz="1300" dirty="0" smtClean="0"/>
          </a:p>
          <a:p>
            <a:endParaRPr lang="en-US" sz="1300" dirty="0"/>
          </a:p>
        </p:txBody>
      </p:sp>
    </p:spTree>
    <p:extLst>
      <p:ext uri="{BB962C8B-B14F-4D97-AF65-F5344CB8AC3E}">
        <p14:creationId xmlns:p14="http://schemas.microsoft.com/office/powerpoint/2010/main" val="2308325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6781800" cy="1600200"/>
          </a:xfrm>
        </p:spPr>
        <p:txBody>
          <a:bodyPr>
            <a:normAutofit/>
          </a:bodyPr>
          <a:lstStyle/>
          <a:p>
            <a:r>
              <a:rPr lang="en-US" sz="4000" b="1" dirty="0"/>
              <a:t>Assessments </a:t>
            </a:r>
            <a:endParaRPr lang="en-US" sz="4000" dirty="0"/>
          </a:p>
        </p:txBody>
      </p:sp>
      <p:sp>
        <p:nvSpPr>
          <p:cNvPr id="3" name="Content Placeholder 2"/>
          <p:cNvSpPr>
            <a:spLocks noGrp="1"/>
          </p:cNvSpPr>
          <p:nvPr>
            <p:ph sz="half" idx="1"/>
          </p:nvPr>
        </p:nvSpPr>
        <p:spPr>
          <a:xfrm>
            <a:off x="762000" y="1185672"/>
            <a:ext cx="3657600" cy="3767328"/>
          </a:xfrm>
        </p:spPr>
        <p:txBody>
          <a:bodyPr>
            <a:noAutofit/>
          </a:bodyPr>
          <a:lstStyle/>
          <a:p>
            <a:pPr marL="0" indent="0">
              <a:buNone/>
            </a:pPr>
            <a:r>
              <a:rPr lang="en-US" sz="1500" b="1" dirty="0"/>
              <a:t>Educators </a:t>
            </a:r>
            <a:r>
              <a:rPr lang="en-US" sz="1500" b="1" dirty="0" smtClean="0"/>
              <a:t>need: </a:t>
            </a:r>
            <a:endParaRPr lang="en-US" sz="1500" dirty="0"/>
          </a:p>
          <a:p>
            <a:r>
              <a:rPr lang="en-US" sz="1500" dirty="0" smtClean="0"/>
              <a:t>Knowledge </a:t>
            </a:r>
            <a:r>
              <a:rPr lang="en-US" sz="1500" dirty="0"/>
              <a:t>about the various kinds of assessments related to the Common Core State Standards and how to use the data from assessments to inform instruction. </a:t>
            </a:r>
          </a:p>
          <a:p>
            <a:r>
              <a:rPr lang="en-US" sz="1500" dirty="0" smtClean="0"/>
              <a:t>Access </a:t>
            </a:r>
            <a:r>
              <a:rPr lang="en-US" sz="1500" dirty="0"/>
              <a:t>to authentic assessment items that have been designed to measure the Common Core standards and not just repurposed from a different item bank. </a:t>
            </a:r>
          </a:p>
          <a:p>
            <a:r>
              <a:rPr lang="en-US" sz="1500" dirty="0" smtClean="0"/>
              <a:t>Information </a:t>
            </a:r>
            <a:r>
              <a:rPr lang="en-US" sz="1500" dirty="0"/>
              <a:t>about the summative assessments and their technology requirements. </a:t>
            </a:r>
          </a:p>
          <a:p>
            <a:r>
              <a:rPr lang="en-US" sz="1500" dirty="0" smtClean="0"/>
              <a:t>Guidance </a:t>
            </a:r>
            <a:r>
              <a:rPr lang="en-US" sz="1500" dirty="0"/>
              <a:t>and support about how to best prepare school systems for the assessments in 2014–15 (e.g., when the assessments will be available, sample items, clarity on what will be assessed, and training on creating assessments that accurately test students’ competency with the new standards). </a:t>
            </a:r>
            <a:endParaRPr lang="en-US" sz="1500" dirty="0" smtClean="0"/>
          </a:p>
          <a:p>
            <a:pPr marL="0" indent="0" algn="r">
              <a:buNone/>
            </a:pPr>
            <a:r>
              <a:rPr lang="en-US" sz="1500" dirty="0" smtClean="0"/>
              <a:t>p. 30</a:t>
            </a:r>
            <a:endParaRPr lang="en-US" sz="1500" dirty="0"/>
          </a:p>
        </p:txBody>
      </p:sp>
      <p:sp>
        <p:nvSpPr>
          <p:cNvPr id="4" name="Content Placeholder 3"/>
          <p:cNvSpPr>
            <a:spLocks noGrp="1"/>
          </p:cNvSpPr>
          <p:nvPr>
            <p:ph sz="half" idx="2"/>
          </p:nvPr>
        </p:nvSpPr>
        <p:spPr>
          <a:xfrm>
            <a:off x="4648200" y="1338072"/>
            <a:ext cx="3657600" cy="3767328"/>
          </a:xfrm>
        </p:spPr>
        <p:txBody>
          <a:bodyPr>
            <a:noAutofit/>
          </a:bodyPr>
          <a:lstStyle/>
          <a:p>
            <a:pPr marL="0" indent="0">
              <a:buNone/>
            </a:pPr>
            <a:r>
              <a:rPr lang="en-US" sz="1500" b="1" dirty="0" smtClean="0"/>
              <a:t>MCPS Actions:</a:t>
            </a:r>
          </a:p>
          <a:p>
            <a:r>
              <a:rPr lang="en-US" sz="1500" dirty="0" smtClean="0"/>
              <a:t>Implement </a:t>
            </a:r>
            <a:r>
              <a:rPr lang="en-US" sz="1500" dirty="0"/>
              <a:t>plan to align curriculum maps and district assessments with Common Core State Standards with textbook adoption </a:t>
            </a:r>
            <a:r>
              <a:rPr lang="en-US" sz="1500" dirty="0" smtClean="0"/>
              <a:t>cycles.</a:t>
            </a:r>
          </a:p>
          <a:p>
            <a:r>
              <a:rPr lang="en-US" sz="1500" dirty="0" smtClean="0"/>
              <a:t>Develop curriculum maps and authentic Common Core aligned authentic assessments to monitor student progress on a quarterly basis as part of the textbook adoption cycle for social studies and continue this process with each new textbook adoption.</a:t>
            </a:r>
          </a:p>
          <a:p>
            <a:r>
              <a:rPr lang="en-US" sz="1500" dirty="0" smtClean="0"/>
              <a:t>Develop a plan to provide professional development in test item specifications for PARCC once released.</a:t>
            </a:r>
          </a:p>
          <a:p>
            <a:r>
              <a:rPr lang="en-US" sz="1500" dirty="0" smtClean="0"/>
              <a:t>Address technology requirements for assessments through district technology plan.</a:t>
            </a:r>
          </a:p>
          <a:p>
            <a:r>
              <a:rPr lang="en-US" sz="1500" dirty="0" smtClean="0"/>
              <a:t>Incorporate assessment timelines and sample items into all Common Core professional development.</a:t>
            </a:r>
            <a:endParaRPr lang="en-US" sz="1500" dirty="0"/>
          </a:p>
          <a:p>
            <a:endParaRPr lang="en-US" sz="1500" b="1" dirty="0"/>
          </a:p>
        </p:txBody>
      </p:sp>
    </p:spTree>
    <p:extLst>
      <p:ext uri="{BB962C8B-B14F-4D97-AF65-F5344CB8AC3E}">
        <p14:creationId xmlns:p14="http://schemas.microsoft.com/office/powerpoint/2010/main" val="3235699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70DEEB8782EF4FAB7CA3C5ED5A2F0C" ma:contentTypeVersion="2" ma:contentTypeDescription="Create a new document." ma:contentTypeScope="" ma:versionID="217cf632d6cd57113092d90e1e482267">
  <xsd:schema xmlns:xsd="http://www.w3.org/2001/XMLSchema" xmlns:p="http://schemas.microsoft.com/office/2006/metadata/properties" xmlns:ns2="d6f8d016-11ce-4c88-a9df-0aa44730269b" targetNamespace="http://schemas.microsoft.com/office/2006/metadata/properties" ma:root="true" ma:fieldsID="9c04c1cb7f0705ac021ae884119cbf7e" ns2:_="">
    <xsd:import namespace="d6f8d016-11ce-4c88-a9df-0aa44730269b"/>
    <xsd:element name="properties">
      <xsd:complexType>
        <xsd:sequence>
          <xsd:element name="documentManagement">
            <xsd:complexType>
              <xsd:all>
                <xsd:element ref="ns2:SubCommittee_x0020_Focus" minOccurs="0"/>
                <xsd:element ref="ns2:Type_x0020_of_x0020_Doc" minOccurs="0"/>
              </xsd:all>
            </xsd:complexType>
          </xsd:element>
        </xsd:sequence>
      </xsd:complexType>
    </xsd:element>
  </xsd:schema>
  <xsd:schema xmlns:xsd="http://www.w3.org/2001/XMLSchema" xmlns:dms="http://schemas.microsoft.com/office/2006/documentManagement/types" targetNamespace="d6f8d016-11ce-4c88-a9df-0aa44730269b" elementFormDefault="qualified">
    <xsd:import namespace="http://schemas.microsoft.com/office/2006/documentManagement/types"/>
    <xsd:element name="SubCommittee_x0020_Focus" ma:index="1" nillable="true" ma:displayName="Focus" ma:description="K-12&#10;K-2&#10;3-8&#10;9-12&#10;N/A" ma:internalName="SubCommittee_x0020_Focus">
      <xsd:simpleType>
        <xsd:restriction base="dms:Text">
          <xsd:maxLength value="8"/>
        </xsd:restriction>
      </xsd:simpleType>
    </xsd:element>
    <xsd:element name="Type_x0020_of_x0020_Doc" ma:index="2" nillable="true" ma:displayName="Type of Doc" ma:description="Power Point&#10;Web Link&#10;Meeting Notes&#10;General Document&#10;Policy&#10;Article/Info&#10;Artwork&#10;General Info&#10;FLA-CCSS&#10;Marion County CCSS&#10;" ma:internalName="Type_x0020_of_x0020_Doc">
      <xsd:simpleType>
        <xsd:restriction base="dms:Text">
          <xsd:maxLength value="1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ubCommittee_x0020_Focus xmlns="d6f8d016-11ce-4c88-a9df-0aa44730269b" xsi:nil="true"/>
    <Type_x0020_of_x0020_Doc xmlns="d6f8d016-11ce-4c88-a9df-0aa44730269b" xsi:nil="true"/>
  </documentManagement>
</p:properties>
</file>

<file path=customXml/itemProps1.xml><?xml version="1.0" encoding="utf-8"?>
<ds:datastoreItem xmlns:ds="http://schemas.openxmlformats.org/officeDocument/2006/customXml" ds:itemID="{4F733CBB-06B9-4525-9411-B430E85A469B}">
  <ds:schemaRefs>
    <ds:schemaRef ds:uri="http://schemas.microsoft.com/sharepoint/v3/contenttype/forms"/>
  </ds:schemaRefs>
</ds:datastoreItem>
</file>

<file path=customXml/itemProps2.xml><?xml version="1.0" encoding="utf-8"?>
<ds:datastoreItem xmlns:ds="http://schemas.openxmlformats.org/officeDocument/2006/customXml" ds:itemID="{F47EB864-4F1E-465E-BC65-FC1AE42067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f8d016-11ce-4c88-a9df-0aa44730269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4E1E60-3A8B-40FE-8858-E9C4B147D4B7}">
  <ds:schemaRefs>
    <ds:schemaRef ds:uri="http://www.w3.org/XML/1998/namespace"/>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d6f8d016-11ce-4c88-a9df-0aa44730269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Newsprint</Template>
  <TotalTime>412</TotalTime>
  <Words>1489</Words>
  <Application>Microsoft Office PowerPoint</Application>
  <PresentationFormat>On-screen Show (4:3)</PresentationFormat>
  <Paragraphs>125</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NewsPrint</vt:lpstr>
      <vt:lpstr>Common Core State Standards: Supporting Implementation and Moving to Sustainability</vt:lpstr>
      <vt:lpstr>At the core…</vt:lpstr>
      <vt:lpstr>Supporting Classroom Teachers </vt:lpstr>
      <vt:lpstr>How do we support classroom teachers?</vt:lpstr>
      <vt:lpstr>Aligning Immediate Implementation to the Instructional Shifts </vt:lpstr>
      <vt:lpstr>Aligning Reform Efforts and Policy </vt:lpstr>
      <vt:lpstr>Principals’ and School Leaders’ Roles as Instructional Leaders </vt:lpstr>
      <vt:lpstr>Professional Development </vt:lpstr>
      <vt:lpstr>Assessments </vt:lpstr>
      <vt:lpstr>Technology </vt:lpstr>
      <vt:lpstr>Moving Implementation Forward: Recommended Priorities</vt:lpstr>
      <vt:lpstr> Pressing Priorities  Curriculum &amp; Assessment</vt:lpstr>
      <vt:lpstr>Pressing Priorities – Professional Development</vt:lpstr>
      <vt:lpstr>Tara Hart &amp; Linda Maxwell K-12 Academic Services Marion County Public Schools</vt:lpstr>
    </vt:vector>
  </TitlesOfParts>
  <Company>Marion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Hart, Tara - Staff Development</dc:creator>
  <cp:lastModifiedBy>mburlison</cp:lastModifiedBy>
  <cp:revision>48</cp:revision>
  <cp:lastPrinted>2012-11-28T23:23:23Z</cp:lastPrinted>
  <dcterms:created xsi:type="dcterms:W3CDTF">2012-11-27T02:16:10Z</dcterms:created>
  <dcterms:modified xsi:type="dcterms:W3CDTF">2013-05-21T13:53:26Z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0x010100DE70DEEB8782EF4FAB7CA3C5ED5A2F0C</vt:lpwstr>
  </property>
</Properties>
</file>