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0"/>
  </p:notesMasterIdLst>
  <p:handoutMasterIdLst>
    <p:handoutMasterId r:id="rId31"/>
  </p:handoutMasterIdLst>
  <p:sldIdLst>
    <p:sldId id="270" r:id="rId3"/>
    <p:sldId id="256" r:id="rId4"/>
    <p:sldId id="291" r:id="rId5"/>
    <p:sldId id="257" r:id="rId6"/>
    <p:sldId id="272" r:id="rId7"/>
    <p:sldId id="274" r:id="rId8"/>
    <p:sldId id="350" r:id="rId9"/>
    <p:sldId id="351" r:id="rId10"/>
    <p:sldId id="352" r:id="rId11"/>
    <p:sldId id="353" r:id="rId12"/>
    <p:sldId id="354" r:id="rId13"/>
    <p:sldId id="355" r:id="rId14"/>
    <p:sldId id="300" r:id="rId15"/>
    <p:sldId id="294" r:id="rId16"/>
    <p:sldId id="301" r:id="rId17"/>
    <p:sldId id="302" r:id="rId18"/>
    <p:sldId id="303" r:id="rId19"/>
    <p:sldId id="304" r:id="rId20"/>
    <p:sldId id="344" r:id="rId21"/>
    <p:sldId id="305" r:id="rId22"/>
    <p:sldId id="275" r:id="rId23"/>
    <p:sldId id="263" r:id="rId24"/>
    <p:sldId id="292" r:id="rId25"/>
    <p:sldId id="306" r:id="rId26"/>
    <p:sldId id="348" r:id="rId27"/>
    <p:sldId id="289" r:id="rId28"/>
    <p:sldId id="290"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C937"/>
    <a:srgbClr val="CCCC00"/>
    <a:srgbClr val="FFD757"/>
    <a:srgbClr val="6A0902"/>
    <a:srgbClr val="8B0D03"/>
    <a:srgbClr val="3656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39" autoAdjust="0"/>
  </p:normalViewPr>
  <p:slideViewPr>
    <p:cSldViewPr>
      <p:cViewPr>
        <p:scale>
          <a:sx n="100" d="100"/>
          <a:sy n="100" d="100"/>
        </p:scale>
        <p:origin x="-294" y="-264"/>
      </p:cViewPr>
      <p:guideLst>
        <p:guide orient="horz" pos="2160"/>
        <p:guide pos="2880"/>
      </p:guideLst>
    </p:cSldViewPr>
  </p:slideViewPr>
  <p:notesTextViewPr>
    <p:cViewPr>
      <p:scale>
        <a:sx n="1" d="1"/>
        <a:sy n="1" d="1"/>
      </p:scale>
      <p:origin x="0" y="0"/>
    </p:cViewPr>
  </p:notesTextViewPr>
  <p:sorterViewPr>
    <p:cViewPr>
      <p:scale>
        <a:sx n="100" d="100"/>
        <a:sy n="100" d="100"/>
      </p:scale>
      <p:origin x="0" y="348"/>
    </p:cViewPr>
  </p:sorterViewPr>
  <p:notesViewPr>
    <p:cSldViewPr>
      <p:cViewPr varScale="1">
        <p:scale>
          <a:sx n="83" d="100"/>
          <a:sy n="83" d="100"/>
        </p:scale>
        <p:origin x="-199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7C0DCE-4A22-4EF8-9383-C9345BF8EF8C}" type="doc">
      <dgm:prSet loTypeId="urn:microsoft.com/office/officeart/2008/layout/LinedList" loCatId="hierarchy" qsTypeId="urn:microsoft.com/office/officeart/2005/8/quickstyle/simple5" qsCatId="simple" csTypeId="urn:microsoft.com/office/officeart/2005/8/colors/colorful3" csCatId="colorful" phldr="1"/>
      <dgm:spPr/>
      <dgm:t>
        <a:bodyPr/>
        <a:lstStyle/>
        <a:p>
          <a:endParaRPr lang="en-US"/>
        </a:p>
      </dgm:t>
    </dgm:pt>
    <dgm:pt modelId="{B82751D3-19A4-4900-9C3B-5FD87035384C}">
      <dgm:prSet phldrT="[Text]" custT="1"/>
      <dgm:spPr/>
      <dgm:t>
        <a:bodyPr/>
        <a:lstStyle/>
        <a:p>
          <a:endParaRPr lang="en-US" sz="3200" b="1" dirty="0" smtClean="0">
            <a:solidFill>
              <a:schemeClr val="bg2">
                <a:lumMod val="50000"/>
              </a:schemeClr>
            </a:solidFill>
          </a:endParaRPr>
        </a:p>
        <a:p>
          <a:endParaRPr lang="en-US" sz="800" b="1" dirty="0" smtClean="0">
            <a:solidFill>
              <a:schemeClr val="bg2">
                <a:lumMod val="50000"/>
              </a:schemeClr>
            </a:solidFill>
          </a:endParaRPr>
        </a:p>
        <a:p>
          <a:r>
            <a:rPr lang="en-US" sz="2400" b="1" dirty="0" smtClean="0">
              <a:solidFill>
                <a:srgbClr val="92D050"/>
              </a:solidFill>
            </a:rPr>
            <a:t>Instruction</a:t>
          </a:r>
        </a:p>
        <a:p>
          <a:endParaRPr lang="en-US" sz="2400" b="1" dirty="0" smtClean="0">
            <a:solidFill>
              <a:schemeClr val="bg2">
                <a:lumMod val="50000"/>
              </a:schemeClr>
            </a:solidFill>
          </a:endParaRPr>
        </a:p>
        <a:p>
          <a:endParaRPr lang="en-US" sz="2400" b="1" dirty="0" smtClean="0">
            <a:solidFill>
              <a:schemeClr val="bg2">
                <a:lumMod val="50000"/>
              </a:schemeClr>
            </a:solidFill>
          </a:endParaRPr>
        </a:p>
        <a:p>
          <a:endParaRPr lang="en-US" sz="1800" b="1" dirty="0" smtClean="0">
            <a:solidFill>
              <a:schemeClr val="bg2">
                <a:lumMod val="50000"/>
              </a:schemeClr>
            </a:solidFill>
          </a:endParaRPr>
        </a:p>
        <a:p>
          <a:r>
            <a:rPr lang="en-US" sz="2400" b="1" dirty="0" smtClean="0">
              <a:solidFill>
                <a:srgbClr val="92D050"/>
              </a:solidFill>
            </a:rPr>
            <a:t>Assessment</a:t>
          </a:r>
        </a:p>
        <a:p>
          <a:endParaRPr lang="en-US" sz="2400" b="1" dirty="0" smtClean="0">
            <a:solidFill>
              <a:schemeClr val="bg2">
                <a:lumMod val="50000"/>
              </a:schemeClr>
            </a:solidFill>
          </a:endParaRPr>
        </a:p>
        <a:p>
          <a:endParaRPr lang="en-US" sz="600" b="1" dirty="0" smtClean="0">
            <a:solidFill>
              <a:schemeClr val="bg2">
                <a:lumMod val="50000"/>
              </a:schemeClr>
            </a:solidFill>
          </a:endParaRPr>
        </a:p>
        <a:p>
          <a:endParaRPr lang="en-US" sz="400" b="1" dirty="0" smtClean="0">
            <a:solidFill>
              <a:srgbClr val="92D050"/>
            </a:solidFill>
          </a:endParaRPr>
        </a:p>
        <a:p>
          <a:r>
            <a:rPr lang="en-US" sz="2400" b="1" dirty="0" smtClean="0">
              <a:solidFill>
                <a:srgbClr val="92D050"/>
              </a:solidFill>
            </a:rPr>
            <a:t>Curriculum</a:t>
          </a:r>
        </a:p>
        <a:p>
          <a:endParaRPr lang="en-US" sz="3200" b="1" dirty="0" smtClean="0">
            <a:solidFill>
              <a:schemeClr val="bg2">
                <a:lumMod val="50000"/>
              </a:schemeClr>
            </a:solidFill>
          </a:endParaRPr>
        </a:p>
      </dgm:t>
    </dgm:pt>
    <dgm:pt modelId="{C06C3C02-D224-4A94-BEC4-F10E5B67F8EB}" type="parTrans" cxnId="{D48DB027-ED29-45C4-9137-1E5E1D00424C}">
      <dgm:prSet/>
      <dgm:spPr/>
      <dgm:t>
        <a:bodyPr/>
        <a:lstStyle/>
        <a:p>
          <a:endParaRPr lang="en-US"/>
        </a:p>
      </dgm:t>
    </dgm:pt>
    <dgm:pt modelId="{7E2C9008-1621-47F9-8505-86A797FD0342}" type="sibTrans" cxnId="{D48DB027-ED29-45C4-9137-1E5E1D00424C}">
      <dgm:prSet/>
      <dgm:spPr/>
      <dgm:t>
        <a:bodyPr/>
        <a:lstStyle/>
        <a:p>
          <a:endParaRPr lang="en-US"/>
        </a:p>
      </dgm:t>
    </dgm:pt>
    <dgm:pt modelId="{DCF2DAA2-BCAA-46E0-AD5E-4C3DA0D4EE73}">
      <dgm:prSet phldrT="[Text]"/>
      <dgm:spPr/>
      <dgm:t>
        <a:bodyPr/>
        <a:lstStyle/>
        <a:p>
          <a:r>
            <a:rPr lang="en-US" dirty="0" smtClean="0"/>
            <a:t>Academic Plans</a:t>
          </a:r>
          <a:endParaRPr lang="en-US" dirty="0"/>
        </a:p>
      </dgm:t>
    </dgm:pt>
    <dgm:pt modelId="{1696AD31-5BEA-4C2C-AFC4-4E8A158F46E8}" type="parTrans" cxnId="{213E6C23-1088-4E3E-9A47-DB4972FDEF28}">
      <dgm:prSet/>
      <dgm:spPr/>
      <dgm:t>
        <a:bodyPr/>
        <a:lstStyle/>
        <a:p>
          <a:endParaRPr lang="en-US"/>
        </a:p>
      </dgm:t>
    </dgm:pt>
    <dgm:pt modelId="{9CAB4AAD-6A0E-404E-AE26-25669B976C17}" type="sibTrans" cxnId="{213E6C23-1088-4E3E-9A47-DB4972FDEF28}">
      <dgm:prSet/>
      <dgm:spPr/>
      <dgm:t>
        <a:bodyPr/>
        <a:lstStyle/>
        <a:p>
          <a:endParaRPr lang="en-US"/>
        </a:p>
      </dgm:t>
    </dgm:pt>
    <dgm:pt modelId="{73648128-A7F3-4A74-87DF-545728D28BD5}">
      <dgm:prSet phldrT="[Text]"/>
      <dgm:spPr/>
      <dgm:t>
        <a:bodyPr/>
        <a:lstStyle/>
        <a:p>
          <a:r>
            <a:rPr lang="en-US" dirty="0" smtClean="0"/>
            <a:t>District and Classroom Assessments</a:t>
          </a:r>
          <a:endParaRPr lang="en-US" dirty="0"/>
        </a:p>
      </dgm:t>
    </dgm:pt>
    <dgm:pt modelId="{47930583-1E67-4273-A1AE-0B108A5E1BA6}" type="parTrans" cxnId="{49015E71-1E53-4F34-B349-67E4DC041C23}">
      <dgm:prSet/>
      <dgm:spPr/>
      <dgm:t>
        <a:bodyPr/>
        <a:lstStyle/>
        <a:p>
          <a:endParaRPr lang="en-US"/>
        </a:p>
      </dgm:t>
    </dgm:pt>
    <dgm:pt modelId="{CE29032D-58D6-49F0-A1C9-DCF2EBCF8DE2}" type="sibTrans" cxnId="{49015E71-1E53-4F34-B349-67E4DC041C23}">
      <dgm:prSet/>
      <dgm:spPr/>
      <dgm:t>
        <a:bodyPr/>
        <a:lstStyle/>
        <a:p>
          <a:endParaRPr lang="en-US"/>
        </a:p>
      </dgm:t>
    </dgm:pt>
    <dgm:pt modelId="{BA864179-9174-4962-8D54-6E2D92586398}">
      <dgm:prSet phldrT="[Text]"/>
      <dgm:spPr/>
      <dgm:t>
        <a:bodyPr/>
        <a:lstStyle/>
        <a:p>
          <a:r>
            <a:rPr lang="en-US" dirty="0" smtClean="0"/>
            <a:t>Instructional Materials Adoption</a:t>
          </a:r>
          <a:endParaRPr lang="en-US" dirty="0"/>
        </a:p>
      </dgm:t>
    </dgm:pt>
    <dgm:pt modelId="{1AED88CE-7612-4323-8A90-DFBDB31CCFC5}" type="parTrans" cxnId="{A6F637DF-3934-4804-904E-0B1410AC2C70}">
      <dgm:prSet/>
      <dgm:spPr/>
      <dgm:t>
        <a:bodyPr/>
        <a:lstStyle/>
        <a:p>
          <a:endParaRPr lang="en-US"/>
        </a:p>
      </dgm:t>
    </dgm:pt>
    <dgm:pt modelId="{8B5FAA10-3754-4D78-9927-FC8C9308CA73}" type="sibTrans" cxnId="{A6F637DF-3934-4804-904E-0B1410AC2C70}">
      <dgm:prSet/>
      <dgm:spPr/>
      <dgm:t>
        <a:bodyPr/>
        <a:lstStyle/>
        <a:p>
          <a:endParaRPr lang="en-US"/>
        </a:p>
      </dgm:t>
    </dgm:pt>
    <dgm:pt modelId="{D9E7E956-68C1-4C3F-8F96-52F5FDE7B889}">
      <dgm:prSet phldrT="[Text]"/>
      <dgm:spPr/>
      <dgm:t>
        <a:bodyPr/>
        <a:lstStyle/>
        <a:p>
          <a:r>
            <a:rPr lang="en-US" dirty="0" smtClean="0"/>
            <a:t>Professional Development</a:t>
          </a:r>
          <a:endParaRPr lang="en-US" dirty="0"/>
        </a:p>
      </dgm:t>
    </dgm:pt>
    <dgm:pt modelId="{298BEAE6-B2CF-4972-8763-AD4FA615CB74}" type="parTrans" cxnId="{ADB58E9B-D9CD-4FF2-960B-C6E42CEDB7AE}">
      <dgm:prSet/>
      <dgm:spPr/>
      <dgm:t>
        <a:bodyPr/>
        <a:lstStyle/>
        <a:p>
          <a:endParaRPr lang="en-US"/>
        </a:p>
      </dgm:t>
    </dgm:pt>
    <dgm:pt modelId="{55B234F4-033C-4773-BCEC-3714DEEF9AB0}" type="sibTrans" cxnId="{ADB58E9B-D9CD-4FF2-960B-C6E42CEDB7AE}">
      <dgm:prSet/>
      <dgm:spPr/>
      <dgm:t>
        <a:bodyPr/>
        <a:lstStyle/>
        <a:p>
          <a:endParaRPr lang="en-US"/>
        </a:p>
      </dgm:t>
    </dgm:pt>
    <dgm:pt modelId="{55408E9F-F2B2-4CD4-89BA-EF8C5DD38CA5}" type="pres">
      <dgm:prSet presAssocID="{0F7C0DCE-4A22-4EF8-9383-C9345BF8EF8C}" presName="vert0" presStyleCnt="0">
        <dgm:presLayoutVars>
          <dgm:dir/>
          <dgm:animOne val="branch"/>
          <dgm:animLvl val="lvl"/>
        </dgm:presLayoutVars>
      </dgm:prSet>
      <dgm:spPr/>
      <dgm:t>
        <a:bodyPr/>
        <a:lstStyle/>
        <a:p>
          <a:endParaRPr lang="en-US"/>
        </a:p>
      </dgm:t>
    </dgm:pt>
    <dgm:pt modelId="{74C135EB-20B8-4C47-A2E0-9FDBA2FB65D8}" type="pres">
      <dgm:prSet presAssocID="{B82751D3-19A4-4900-9C3B-5FD87035384C}" presName="thickLine" presStyleLbl="alignNode1" presStyleIdx="0" presStyleCnt="1"/>
      <dgm:spPr/>
    </dgm:pt>
    <dgm:pt modelId="{8B6B098A-6534-414C-9F91-977101E46F86}" type="pres">
      <dgm:prSet presAssocID="{B82751D3-19A4-4900-9C3B-5FD87035384C}" presName="horz1" presStyleCnt="0"/>
      <dgm:spPr/>
    </dgm:pt>
    <dgm:pt modelId="{58D76963-4443-46F3-B938-761EACD363A3}" type="pres">
      <dgm:prSet presAssocID="{B82751D3-19A4-4900-9C3B-5FD87035384C}" presName="tx1" presStyleLbl="revTx" presStyleIdx="0" presStyleCnt="5" custScaleX="122222"/>
      <dgm:spPr/>
      <dgm:t>
        <a:bodyPr/>
        <a:lstStyle/>
        <a:p>
          <a:endParaRPr lang="en-US"/>
        </a:p>
      </dgm:t>
    </dgm:pt>
    <dgm:pt modelId="{93E52C46-B740-4F0F-9462-FA4E741E8121}" type="pres">
      <dgm:prSet presAssocID="{B82751D3-19A4-4900-9C3B-5FD87035384C}" presName="vert1" presStyleCnt="0"/>
      <dgm:spPr/>
    </dgm:pt>
    <dgm:pt modelId="{D740AFD8-A5B1-41D2-A0FC-73E106C2D5B1}" type="pres">
      <dgm:prSet presAssocID="{DCF2DAA2-BCAA-46E0-AD5E-4C3DA0D4EE73}" presName="vertSpace2a" presStyleCnt="0"/>
      <dgm:spPr/>
    </dgm:pt>
    <dgm:pt modelId="{E4BDA3C6-B0C8-42BF-91F0-4CF50F46A64E}" type="pres">
      <dgm:prSet presAssocID="{DCF2DAA2-BCAA-46E0-AD5E-4C3DA0D4EE73}" presName="horz2" presStyleCnt="0"/>
      <dgm:spPr/>
    </dgm:pt>
    <dgm:pt modelId="{5D0B84AE-2D5C-4D0C-99BC-C22E6CEB76BC}" type="pres">
      <dgm:prSet presAssocID="{DCF2DAA2-BCAA-46E0-AD5E-4C3DA0D4EE73}" presName="horzSpace2" presStyleCnt="0"/>
      <dgm:spPr/>
    </dgm:pt>
    <dgm:pt modelId="{094067A1-2187-4824-984F-736DCCAC84C9}" type="pres">
      <dgm:prSet presAssocID="{DCF2DAA2-BCAA-46E0-AD5E-4C3DA0D4EE73}" presName="tx2" presStyleLbl="revTx" presStyleIdx="1" presStyleCnt="5" custLinFactNeighborX="227" custLinFactNeighborY="16296"/>
      <dgm:spPr/>
      <dgm:t>
        <a:bodyPr/>
        <a:lstStyle/>
        <a:p>
          <a:endParaRPr lang="en-US"/>
        </a:p>
      </dgm:t>
    </dgm:pt>
    <dgm:pt modelId="{A435EEC9-EC33-4439-A8F3-6B0B0E35CFFC}" type="pres">
      <dgm:prSet presAssocID="{DCF2DAA2-BCAA-46E0-AD5E-4C3DA0D4EE73}" presName="vert2" presStyleCnt="0"/>
      <dgm:spPr/>
    </dgm:pt>
    <dgm:pt modelId="{834EF728-93EE-4BEA-9BFA-C3E36F065B50}" type="pres">
      <dgm:prSet presAssocID="{DCF2DAA2-BCAA-46E0-AD5E-4C3DA0D4EE73}" presName="thinLine2b" presStyleLbl="callout" presStyleIdx="0" presStyleCnt="4"/>
      <dgm:spPr/>
    </dgm:pt>
    <dgm:pt modelId="{1C30E7F4-A33D-464E-BDE7-B8F3A8A8A134}" type="pres">
      <dgm:prSet presAssocID="{DCF2DAA2-BCAA-46E0-AD5E-4C3DA0D4EE73}" presName="vertSpace2b" presStyleCnt="0"/>
      <dgm:spPr/>
    </dgm:pt>
    <dgm:pt modelId="{1F7163EB-9B0A-4582-A729-529231A9836D}" type="pres">
      <dgm:prSet presAssocID="{D9E7E956-68C1-4C3F-8F96-52F5FDE7B889}" presName="horz2" presStyleCnt="0"/>
      <dgm:spPr/>
    </dgm:pt>
    <dgm:pt modelId="{86D9E269-06CE-485E-A23F-DB43D74CC789}" type="pres">
      <dgm:prSet presAssocID="{D9E7E956-68C1-4C3F-8F96-52F5FDE7B889}" presName="horzSpace2" presStyleCnt="0"/>
      <dgm:spPr/>
    </dgm:pt>
    <dgm:pt modelId="{0B012096-1A1C-4053-B183-C54236A9D0C2}" type="pres">
      <dgm:prSet presAssocID="{D9E7E956-68C1-4C3F-8F96-52F5FDE7B889}" presName="tx2" presStyleLbl="revTx" presStyleIdx="2" presStyleCnt="5" custLinFactNeighborX="227" custLinFactNeighborY="11649"/>
      <dgm:spPr/>
      <dgm:t>
        <a:bodyPr/>
        <a:lstStyle/>
        <a:p>
          <a:endParaRPr lang="en-US"/>
        </a:p>
      </dgm:t>
    </dgm:pt>
    <dgm:pt modelId="{FA6192F5-DC9E-4F6D-ADC2-A3FE8ED4400E}" type="pres">
      <dgm:prSet presAssocID="{D9E7E956-68C1-4C3F-8F96-52F5FDE7B889}" presName="vert2" presStyleCnt="0"/>
      <dgm:spPr/>
    </dgm:pt>
    <dgm:pt modelId="{1B5C3F57-94CB-4767-A562-4FD4063A1F39}" type="pres">
      <dgm:prSet presAssocID="{D9E7E956-68C1-4C3F-8F96-52F5FDE7B889}" presName="thinLine2b" presStyleLbl="callout" presStyleIdx="1" presStyleCnt="4"/>
      <dgm:spPr/>
    </dgm:pt>
    <dgm:pt modelId="{ECE3949D-4F68-427F-9763-228F487D9DBC}" type="pres">
      <dgm:prSet presAssocID="{D9E7E956-68C1-4C3F-8F96-52F5FDE7B889}" presName="vertSpace2b" presStyleCnt="0"/>
      <dgm:spPr/>
    </dgm:pt>
    <dgm:pt modelId="{8B4FC1A0-7A09-4F88-9E3C-CCBB3B7715F9}" type="pres">
      <dgm:prSet presAssocID="{73648128-A7F3-4A74-87DF-545728D28BD5}" presName="horz2" presStyleCnt="0"/>
      <dgm:spPr/>
    </dgm:pt>
    <dgm:pt modelId="{3527FEFE-6877-468C-A872-CD5BC0D5B3B2}" type="pres">
      <dgm:prSet presAssocID="{73648128-A7F3-4A74-87DF-545728D28BD5}" presName="horzSpace2" presStyleCnt="0"/>
      <dgm:spPr/>
    </dgm:pt>
    <dgm:pt modelId="{16D15604-6154-4E66-A508-182157D809E6}" type="pres">
      <dgm:prSet presAssocID="{73648128-A7F3-4A74-87DF-545728D28BD5}" presName="tx2" presStyleLbl="revTx" presStyleIdx="3" presStyleCnt="5" custLinFactNeighborX="58" custLinFactNeighborY="14170"/>
      <dgm:spPr/>
      <dgm:t>
        <a:bodyPr/>
        <a:lstStyle/>
        <a:p>
          <a:endParaRPr lang="en-US"/>
        </a:p>
      </dgm:t>
    </dgm:pt>
    <dgm:pt modelId="{8ECD2718-4350-4C5D-9CFF-D31C29D3EBF1}" type="pres">
      <dgm:prSet presAssocID="{73648128-A7F3-4A74-87DF-545728D28BD5}" presName="vert2" presStyleCnt="0"/>
      <dgm:spPr/>
    </dgm:pt>
    <dgm:pt modelId="{5E65D965-0C98-44DF-B924-A5B9A62E68ED}" type="pres">
      <dgm:prSet presAssocID="{73648128-A7F3-4A74-87DF-545728D28BD5}" presName="thinLine2b" presStyleLbl="callout" presStyleIdx="2" presStyleCnt="4"/>
      <dgm:spPr/>
    </dgm:pt>
    <dgm:pt modelId="{A827388D-8073-4225-A45C-C3E22680DDE4}" type="pres">
      <dgm:prSet presAssocID="{73648128-A7F3-4A74-87DF-545728D28BD5}" presName="vertSpace2b" presStyleCnt="0"/>
      <dgm:spPr/>
    </dgm:pt>
    <dgm:pt modelId="{F481CE45-81FB-4C8F-88CB-053EDFB23646}" type="pres">
      <dgm:prSet presAssocID="{BA864179-9174-4962-8D54-6E2D92586398}" presName="horz2" presStyleCnt="0"/>
      <dgm:spPr/>
    </dgm:pt>
    <dgm:pt modelId="{5092ED0B-1B24-45D1-92D8-EA078BEB59BE}" type="pres">
      <dgm:prSet presAssocID="{BA864179-9174-4962-8D54-6E2D92586398}" presName="horzSpace2" presStyleCnt="0"/>
      <dgm:spPr/>
    </dgm:pt>
    <dgm:pt modelId="{3CD39B52-A4B1-4FF2-A497-4EC3DCB2D25E}" type="pres">
      <dgm:prSet presAssocID="{BA864179-9174-4962-8D54-6E2D92586398}" presName="tx2" presStyleLbl="revTx" presStyleIdx="4" presStyleCnt="5" custLinFactNeighborX="227" custLinFactNeighborY="38195"/>
      <dgm:spPr/>
      <dgm:t>
        <a:bodyPr/>
        <a:lstStyle/>
        <a:p>
          <a:endParaRPr lang="en-US"/>
        </a:p>
      </dgm:t>
    </dgm:pt>
    <dgm:pt modelId="{6EB1926B-415D-42C1-92FE-1C52AE44C0FA}" type="pres">
      <dgm:prSet presAssocID="{BA864179-9174-4962-8D54-6E2D92586398}" presName="vert2" presStyleCnt="0"/>
      <dgm:spPr/>
    </dgm:pt>
    <dgm:pt modelId="{CA3B51AF-4634-418C-B243-863F295FB903}" type="pres">
      <dgm:prSet presAssocID="{BA864179-9174-4962-8D54-6E2D92586398}" presName="thinLine2b" presStyleLbl="callout" presStyleIdx="3" presStyleCnt="4"/>
      <dgm:spPr/>
    </dgm:pt>
    <dgm:pt modelId="{06ADD797-8A92-4797-9887-DC40473EF010}" type="pres">
      <dgm:prSet presAssocID="{BA864179-9174-4962-8D54-6E2D92586398}" presName="vertSpace2b" presStyleCnt="0"/>
      <dgm:spPr/>
    </dgm:pt>
  </dgm:ptLst>
  <dgm:cxnLst>
    <dgm:cxn modelId="{E90FC1D4-7DF2-4874-96F8-5BE855F95587}" type="presOf" srcId="{73648128-A7F3-4A74-87DF-545728D28BD5}" destId="{16D15604-6154-4E66-A508-182157D809E6}" srcOrd="0" destOrd="0" presId="urn:microsoft.com/office/officeart/2008/layout/LinedList"/>
    <dgm:cxn modelId="{60F566B7-71CD-408B-9184-CB653FAE830A}" type="presOf" srcId="{B82751D3-19A4-4900-9C3B-5FD87035384C}" destId="{58D76963-4443-46F3-B938-761EACD363A3}" srcOrd="0" destOrd="0" presId="urn:microsoft.com/office/officeart/2008/layout/LinedList"/>
    <dgm:cxn modelId="{A8C3E4B6-C4D3-4930-8B7E-0F6A36C450E7}" type="presOf" srcId="{BA864179-9174-4962-8D54-6E2D92586398}" destId="{3CD39B52-A4B1-4FF2-A497-4EC3DCB2D25E}" srcOrd="0" destOrd="0" presId="urn:microsoft.com/office/officeart/2008/layout/LinedList"/>
    <dgm:cxn modelId="{431F761C-DC23-4068-A9F1-E0C322AC9889}" type="presOf" srcId="{0F7C0DCE-4A22-4EF8-9383-C9345BF8EF8C}" destId="{55408E9F-F2B2-4CD4-89BA-EF8C5DD38CA5}" srcOrd="0" destOrd="0" presId="urn:microsoft.com/office/officeart/2008/layout/LinedList"/>
    <dgm:cxn modelId="{0165E32E-F917-4009-9159-5341B7E2F006}" type="presOf" srcId="{DCF2DAA2-BCAA-46E0-AD5E-4C3DA0D4EE73}" destId="{094067A1-2187-4824-984F-736DCCAC84C9}" srcOrd="0" destOrd="0" presId="urn:microsoft.com/office/officeart/2008/layout/LinedList"/>
    <dgm:cxn modelId="{ADB58E9B-D9CD-4FF2-960B-C6E42CEDB7AE}" srcId="{B82751D3-19A4-4900-9C3B-5FD87035384C}" destId="{D9E7E956-68C1-4C3F-8F96-52F5FDE7B889}" srcOrd="1" destOrd="0" parTransId="{298BEAE6-B2CF-4972-8763-AD4FA615CB74}" sibTransId="{55B234F4-033C-4773-BCEC-3714DEEF9AB0}"/>
    <dgm:cxn modelId="{D48DB027-ED29-45C4-9137-1E5E1D00424C}" srcId="{0F7C0DCE-4A22-4EF8-9383-C9345BF8EF8C}" destId="{B82751D3-19A4-4900-9C3B-5FD87035384C}" srcOrd="0" destOrd="0" parTransId="{C06C3C02-D224-4A94-BEC4-F10E5B67F8EB}" sibTransId="{7E2C9008-1621-47F9-8505-86A797FD0342}"/>
    <dgm:cxn modelId="{49015E71-1E53-4F34-B349-67E4DC041C23}" srcId="{B82751D3-19A4-4900-9C3B-5FD87035384C}" destId="{73648128-A7F3-4A74-87DF-545728D28BD5}" srcOrd="2" destOrd="0" parTransId="{47930583-1E67-4273-A1AE-0B108A5E1BA6}" sibTransId="{CE29032D-58D6-49F0-A1C9-DCF2EBCF8DE2}"/>
    <dgm:cxn modelId="{C9C7411B-F11A-4745-8B34-B365C480AFE4}" type="presOf" srcId="{D9E7E956-68C1-4C3F-8F96-52F5FDE7B889}" destId="{0B012096-1A1C-4053-B183-C54236A9D0C2}" srcOrd="0" destOrd="0" presId="urn:microsoft.com/office/officeart/2008/layout/LinedList"/>
    <dgm:cxn modelId="{A6F637DF-3934-4804-904E-0B1410AC2C70}" srcId="{B82751D3-19A4-4900-9C3B-5FD87035384C}" destId="{BA864179-9174-4962-8D54-6E2D92586398}" srcOrd="3" destOrd="0" parTransId="{1AED88CE-7612-4323-8A90-DFBDB31CCFC5}" sibTransId="{8B5FAA10-3754-4D78-9927-FC8C9308CA73}"/>
    <dgm:cxn modelId="{213E6C23-1088-4E3E-9A47-DB4972FDEF28}" srcId="{B82751D3-19A4-4900-9C3B-5FD87035384C}" destId="{DCF2DAA2-BCAA-46E0-AD5E-4C3DA0D4EE73}" srcOrd="0" destOrd="0" parTransId="{1696AD31-5BEA-4C2C-AFC4-4E8A158F46E8}" sibTransId="{9CAB4AAD-6A0E-404E-AE26-25669B976C17}"/>
    <dgm:cxn modelId="{2F8C4025-E189-4DF9-B666-7CDCA6F8FFA5}" type="presParOf" srcId="{55408E9F-F2B2-4CD4-89BA-EF8C5DD38CA5}" destId="{74C135EB-20B8-4C47-A2E0-9FDBA2FB65D8}" srcOrd="0" destOrd="0" presId="urn:microsoft.com/office/officeart/2008/layout/LinedList"/>
    <dgm:cxn modelId="{52D7BA40-96F4-4E5D-B5C9-FD1742EBC4AF}" type="presParOf" srcId="{55408E9F-F2B2-4CD4-89BA-EF8C5DD38CA5}" destId="{8B6B098A-6534-414C-9F91-977101E46F86}" srcOrd="1" destOrd="0" presId="urn:microsoft.com/office/officeart/2008/layout/LinedList"/>
    <dgm:cxn modelId="{23EAD6A1-EB49-45FA-86BA-934F59717289}" type="presParOf" srcId="{8B6B098A-6534-414C-9F91-977101E46F86}" destId="{58D76963-4443-46F3-B938-761EACD363A3}" srcOrd="0" destOrd="0" presId="urn:microsoft.com/office/officeart/2008/layout/LinedList"/>
    <dgm:cxn modelId="{3AC46ABB-41E5-4487-A319-9C75B685BD7F}" type="presParOf" srcId="{8B6B098A-6534-414C-9F91-977101E46F86}" destId="{93E52C46-B740-4F0F-9462-FA4E741E8121}" srcOrd="1" destOrd="0" presId="urn:microsoft.com/office/officeart/2008/layout/LinedList"/>
    <dgm:cxn modelId="{9B2C189A-A7E6-43C1-86BE-E908D315706F}" type="presParOf" srcId="{93E52C46-B740-4F0F-9462-FA4E741E8121}" destId="{D740AFD8-A5B1-41D2-A0FC-73E106C2D5B1}" srcOrd="0" destOrd="0" presId="urn:microsoft.com/office/officeart/2008/layout/LinedList"/>
    <dgm:cxn modelId="{79B61407-A271-4A09-94D6-2647CFB13B6F}" type="presParOf" srcId="{93E52C46-B740-4F0F-9462-FA4E741E8121}" destId="{E4BDA3C6-B0C8-42BF-91F0-4CF50F46A64E}" srcOrd="1" destOrd="0" presId="urn:microsoft.com/office/officeart/2008/layout/LinedList"/>
    <dgm:cxn modelId="{F8BC5600-26B1-4EB0-A361-7F00D1566891}" type="presParOf" srcId="{E4BDA3C6-B0C8-42BF-91F0-4CF50F46A64E}" destId="{5D0B84AE-2D5C-4D0C-99BC-C22E6CEB76BC}" srcOrd="0" destOrd="0" presId="urn:microsoft.com/office/officeart/2008/layout/LinedList"/>
    <dgm:cxn modelId="{B7F75132-C1B0-4E51-A3B7-47119F7F5C04}" type="presParOf" srcId="{E4BDA3C6-B0C8-42BF-91F0-4CF50F46A64E}" destId="{094067A1-2187-4824-984F-736DCCAC84C9}" srcOrd="1" destOrd="0" presId="urn:microsoft.com/office/officeart/2008/layout/LinedList"/>
    <dgm:cxn modelId="{D34CDEE6-CC98-4295-B034-5470099E152F}" type="presParOf" srcId="{E4BDA3C6-B0C8-42BF-91F0-4CF50F46A64E}" destId="{A435EEC9-EC33-4439-A8F3-6B0B0E35CFFC}" srcOrd="2" destOrd="0" presId="urn:microsoft.com/office/officeart/2008/layout/LinedList"/>
    <dgm:cxn modelId="{9F3DFE7D-6048-43E4-AD9C-489A4E94E2E1}" type="presParOf" srcId="{93E52C46-B740-4F0F-9462-FA4E741E8121}" destId="{834EF728-93EE-4BEA-9BFA-C3E36F065B50}" srcOrd="2" destOrd="0" presId="urn:microsoft.com/office/officeart/2008/layout/LinedList"/>
    <dgm:cxn modelId="{D0802095-3F04-4431-8477-2576D7AE6352}" type="presParOf" srcId="{93E52C46-B740-4F0F-9462-FA4E741E8121}" destId="{1C30E7F4-A33D-464E-BDE7-B8F3A8A8A134}" srcOrd="3" destOrd="0" presId="urn:microsoft.com/office/officeart/2008/layout/LinedList"/>
    <dgm:cxn modelId="{23F16052-4831-432B-AF3C-1EA9FEF238B8}" type="presParOf" srcId="{93E52C46-B740-4F0F-9462-FA4E741E8121}" destId="{1F7163EB-9B0A-4582-A729-529231A9836D}" srcOrd="4" destOrd="0" presId="urn:microsoft.com/office/officeart/2008/layout/LinedList"/>
    <dgm:cxn modelId="{01CD7C1D-AF5B-4878-9406-DF5C8C917746}" type="presParOf" srcId="{1F7163EB-9B0A-4582-A729-529231A9836D}" destId="{86D9E269-06CE-485E-A23F-DB43D74CC789}" srcOrd="0" destOrd="0" presId="urn:microsoft.com/office/officeart/2008/layout/LinedList"/>
    <dgm:cxn modelId="{164C5BE2-4D74-412C-9C61-4B4CC65B01B6}" type="presParOf" srcId="{1F7163EB-9B0A-4582-A729-529231A9836D}" destId="{0B012096-1A1C-4053-B183-C54236A9D0C2}" srcOrd="1" destOrd="0" presId="urn:microsoft.com/office/officeart/2008/layout/LinedList"/>
    <dgm:cxn modelId="{B52A9ED0-E531-44AD-9807-EA891B2273FD}" type="presParOf" srcId="{1F7163EB-9B0A-4582-A729-529231A9836D}" destId="{FA6192F5-DC9E-4F6D-ADC2-A3FE8ED4400E}" srcOrd="2" destOrd="0" presId="urn:microsoft.com/office/officeart/2008/layout/LinedList"/>
    <dgm:cxn modelId="{7BD2D108-FE0E-4FB6-9CAE-854F94C5473D}" type="presParOf" srcId="{93E52C46-B740-4F0F-9462-FA4E741E8121}" destId="{1B5C3F57-94CB-4767-A562-4FD4063A1F39}" srcOrd="5" destOrd="0" presId="urn:microsoft.com/office/officeart/2008/layout/LinedList"/>
    <dgm:cxn modelId="{BFD42A7D-11E1-46B1-91BF-9717A3A588BE}" type="presParOf" srcId="{93E52C46-B740-4F0F-9462-FA4E741E8121}" destId="{ECE3949D-4F68-427F-9763-228F487D9DBC}" srcOrd="6" destOrd="0" presId="urn:microsoft.com/office/officeart/2008/layout/LinedList"/>
    <dgm:cxn modelId="{52190DAF-07F7-436C-B247-CD73A5697254}" type="presParOf" srcId="{93E52C46-B740-4F0F-9462-FA4E741E8121}" destId="{8B4FC1A0-7A09-4F88-9E3C-CCBB3B7715F9}" srcOrd="7" destOrd="0" presId="urn:microsoft.com/office/officeart/2008/layout/LinedList"/>
    <dgm:cxn modelId="{8723F4EE-3428-4264-9C32-8707E81A0BDA}" type="presParOf" srcId="{8B4FC1A0-7A09-4F88-9E3C-CCBB3B7715F9}" destId="{3527FEFE-6877-468C-A872-CD5BC0D5B3B2}" srcOrd="0" destOrd="0" presId="urn:microsoft.com/office/officeart/2008/layout/LinedList"/>
    <dgm:cxn modelId="{454CB07C-9261-441A-AD5A-D4E549DA0C4F}" type="presParOf" srcId="{8B4FC1A0-7A09-4F88-9E3C-CCBB3B7715F9}" destId="{16D15604-6154-4E66-A508-182157D809E6}" srcOrd="1" destOrd="0" presId="urn:microsoft.com/office/officeart/2008/layout/LinedList"/>
    <dgm:cxn modelId="{F55515CB-ADDA-4774-B1BD-DE3554A79694}" type="presParOf" srcId="{8B4FC1A0-7A09-4F88-9E3C-CCBB3B7715F9}" destId="{8ECD2718-4350-4C5D-9CFF-D31C29D3EBF1}" srcOrd="2" destOrd="0" presId="urn:microsoft.com/office/officeart/2008/layout/LinedList"/>
    <dgm:cxn modelId="{2C0EDE9D-38DC-48B6-AD49-DB793E53610F}" type="presParOf" srcId="{93E52C46-B740-4F0F-9462-FA4E741E8121}" destId="{5E65D965-0C98-44DF-B924-A5B9A62E68ED}" srcOrd="8" destOrd="0" presId="urn:microsoft.com/office/officeart/2008/layout/LinedList"/>
    <dgm:cxn modelId="{08BED905-E32A-4AF2-AEB9-F5D9B1E6B813}" type="presParOf" srcId="{93E52C46-B740-4F0F-9462-FA4E741E8121}" destId="{A827388D-8073-4225-A45C-C3E22680DDE4}" srcOrd="9" destOrd="0" presId="urn:microsoft.com/office/officeart/2008/layout/LinedList"/>
    <dgm:cxn modelId="{BFFF9B12-4A7E-4E18-A096-F5E7AB4BC834}" type="presParOf" srcId="{93E52C46-B740-4F0F-9462-FA4E741E8121}" destId="{F481CE45-81FB-4C8F-88CB-053EDFB23646}" srcOrd="10" destOrd="0" presId="urn:microsoft.com/office/officeart/2008/layout/LinedList"/>
    <dgm:cxn modelId="{8DA27433-1B90-4C38-83BB-6888DEC71CD6}" type="presParOf" srcId="{F481CE45-81FB-4C8F-88CB-053EDFB23646}" destId="{5092ED0B-1B24-45D1-92D8-EA078BEB59BE}" srcOrd="0" destOrd="0" presId="urn:microsoft.com/office/officeart/2008/layout/LinedList"/>
    <dgm:cxn modelId="{359977F6-D4C0-434D-AF91-50581D092801}" type="presParOf" srcId="{F481CE45-81FB-4C8F-88CB-053EDFB23646}" destId="{3CD39B52-A4B1-4FF2-A497-4EC3DCB2D25E}" srcOrd="1" destOrd="0" presId="urn:microsoft.com/office/officeart/2008/layout/LinedList"/>
    <dgm:cxn modelId="{1773FB00-A390-4233-8CE7-57B927DEA355}" type="presParOf" srcId="{F481CE45-81FB-4C8F-88CB-053EDFB23646}" destId="{6EB1926B-415D-42C1-92FE-1C52AE44C0FA}" srcOrd="2" destOrd="0" presId="urn:microsoft.com/office/officeart/2008/layout/LinedList"/>
    <dgm:cxn modelId="{80FDA9F1-2D9A-4457-B4F4-F80359693C8C}" type="presParOf" srcId="{93E52C46-B740-4F0F-9462-FA4E741E8121}" destId="{CA3B51AF-4634-418C-B243-863F295FB903}" srcOrd="11" destOrd="0" presId="urn:microsoft.com/office/officeart/2008/layout/LinedList"/>
    <dgm:cxn modelId="{F6A38595-41E9-41B1-BB86-B896F58BE05B}" type="presParOf" srcId="{93E52C46-B740-4F0F-9462-FA4E741E8121}" destId="{06ADD797-8A92-4797-9887-DC40473EF010}"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677923-E793-415C-BD2F-23373DFA9422}" type="doc">
      <dgm:prSet loTypeId="urn:microsoft.com/office/officeart/2005/8/layout/gear1" loCatId="cycle" qsTypeId="urn:microsoft.com/office/officeart/2005/8/quickstyle/simple2" qsCatId="simple" csTypeId="urn:microsoft.com/office/officeart/2005/8/colors/colorful1#1" csCatId="colorful" phldr="1"/>
      <dgm:spPr/>
    </dgm:pt>
    <dgm:pt modelId="{77E255D7-C7B8-4978-9B58-125C0F60F2ED}">
      <dgm:prSet phldrT="[Text]"/>
      <dgm:spPr/>
      <dgm:t>
        <a:bodyPr/>
        <a:lstStyle/>
        <a:p>
          <a:r>
            <a:rPr lang="en-US" dirty="0" smtClean="0"/>
            <a:t>Data Driven Instruction</a:t>
          </a:r>
          <a:endParaRPr lang="en-US" dirty="0"/>
        </a:p>
      </dgm:t>
    </dgm:pt>
    <dgm:pt modelId="{AB3F8EFA-B909-4A15-A1DB-F224F7817126}" type="parTrans" cxnId="{1A0C9092-7F93-4C91-9BE9-575FB9964297}">
      <dgm:prSet/>
      <dgm:spPr/>
      <dgm:t>
        <a:bodyPr/>
        <a:lstStyle/>
        <a:p>
          <a:endParaRPr lang="en-US"/>
        </a:p>
      </dgm:t>
    </dgm:pt>
    <dgm:pt modelId="{8AB906FA-51D9-4B0F-9D8C-25830EF8BE38}" type="sibTrans" cxnId="{1A0C9092-7F93-4C91-9BE9-575FB9964297}">
      <dgm:prSet/>
      <dgm:spPr/>
      <dgm:t>
        <a:bodyPr/>
        <a:lstStyle/>
        <a:p>
          <a:endParaRPr lang="en-US"/>
        </a:p>
      </dgm:t>
    </dgm:pt>
    <dgm:pt modelId="{BD24A095-35B8-4D64-B7A4-BD92019D175E}">
      <dgm:prSet phldrT="[Text]"/>
      <dgm:spPr/>
      <dgm:t>
        <a:bodyPr/>
        <a:lstStyle/>
        <a:p>
          <a:r>
            <a:rPr lang="en-US" dirty="0" smtClean="0"/>
            <a:t>Formative</a:t>
          </a:r>
          <a:endParaRPr lang="en-US" dirty="0"/>
        </a:p>
      </dgm:t>
    </dgm:pt>
    <dgm:pt modelId="{C000E9F2-D8F2-4EF6-BE24-7EB7D5A93C62}" type="parTrans" cxnId="{BE8CEF3E-233E-4A54-941C-D7F8D0DEDDD8}">
      <dgm:prSet/>
      <dgm:spPr/>
      <dgm:t>
        <a:bodyPr/>
        <a:lstStyle/>
        <a:p>
          <a:endParaRPr lang="en-US"/>
        </a:p>
      </dgm:t>
    </dgm:pt>
    <dgm:pt modelId="{DDF97E14-1AEB-4D85-884D-E3957C20F279}" type="sibTrans" cxnId="{BE8CEF3E-233E-4A54-941C-D7F8D0DEDDD8}">
      <dgm:prSet/>
      <dgm:spPr/>
      <dgm:t>
        <a:bodyPr/>
        <a:lstStyle/>
        <a:p>
          <a:endParaRPr lang="en-US"/>
        </a:p>
      </dgm:t>
    </dgm:pt>
    <dgm:pt modelId="{455C3156-4247-4AC8-9A79-6EAA7C930D40}">
      <dgm:prSet phldrT="[Text]"/>
      <dgm:spPr/>
      <dgm:t>
        <a:bodyPr/>
        <a:lstStyle/>
        <a:p>
          <a:r>
            <a:rPr lang="en-US" dirty="0" smtClean="0"/>
            <a:t>Summative</a:t>
          </a:r>
          <a:endParaRPr lang="en-US" dirty="0"/>
        </a:p>
      </dgm:t>
    </dgm:pt>
    <dgm:pt modelId="{4507082F-BA0B-43DE-88E6-D366F85FF009}" type="parTrans" cxnId="{0CF4B486-7CA5-4261-8011-77FAE5D6E293}">
      <dgm:prSet/>
      <dgm:spPr/>
      <dgm:t>
        <a:bodyPr/>
        <a:lstStyle/>
        <a:p>
          <a:endParaRPr lang="en-US"/>
        </a:p>
      </dgm:t>
    </dgm:pt>
    <dgm:pt modelId="{20296041-BC5E-4A46-B9FD-31ED9407DED9}" type="sibTrans" cxnId="{0CF4B486-7CA5-4261-8011-77FAE5D6E293}">
      <dgm:prSet/>
      <dgm:spPr/>
      <dgm:t>
        <a:bodyPr/>
        <a:lstStyle/>
        <a:p>
          <a:endParaRPr lang="en-US"/>
        </a:p>
      </dgm:t>
    </dgm:pt>
    <dgm:pt modelId="{3308FFC1-95FD-4C37-8FE4-7840D88B220D}" type="pres">
      <dgm:prSet presAssocID="{B4677923-E793-415C-BD2F-23373DFA9422}" presName="composite" presStyleCnt="0">
        <dgm:presLayoutVars>
          <dgm:chMax val="3"/>
          <dgm:animLvl val="lvl"/>
          <dgm:resizeHandles val="exact"/>
        </dgm:presLayoutVars>
      </dgm:prSet>
      <dgm:spPr/>
    </dgm:pt>
    <dgm:pt modelId="{C1A60CBD-B9BA-40EA-B149-3DA16DB44E70}" type="pres">
      <dgm:prSet presAssocID="{77E255D7-C7B8-4978-9B58-125C0F60F2ED}" presName="gear1" presStyleLbl="node1" presStyleIdx="0" presStyleCnt="3">
        <dgm:presLayoutVars>
          <dgm:chMax val="1"/>
          <dgm:bulletEnabled val="1"/>
        </dgm:presLayoutVars>
      </dgm:prSet>
      <dgm:spPr/>
      <dgm:t>
        <a:bodyPr/>
        <a:lstStyle/>
        <a:p>
          <a:endParaRPr lang="en-US"/>
        </a:p>
      </dgm:t>
    </dgm:pt>
    <dgm:pt modelId="{E7BB06AE-7B61-49DA-9A54-CA717D1A3AC5}" type="pres">
      <dgm:prSet presAssocID="{77E255D7-C7B8-4978-9B58-125C0F60F2ED}" presName="gear1srcNode" presStyleLbl="node1" presStyleIdx="0" presStyleCnt="3"/>
      <dgm:spPr/>
      <dgm:t>
        <a:bodyPr/>
        <a:lstStyle/>
        <a:p>
          <a:endParaRPr lang="en-US"/>
        </a:p>
      </dgm:t>
    </dgm:pt>
    <dgm:pt modelId="{A9707DB6-A59A-4048-832B-1C339EA028F0}" type="pres">
      <dgm:prSet presAssocID="{77E255D7-C7B8-4978-9B58-125C0F60F2ED}" presName="gear1dstNode" presStyleLbl="node1" presStyleIdx="0" presStyleCnt="3"/>
      <dgm:spPr/>
      <dgm:t>
        <a:bodyPr/>
        <a:lstStyle/>
        <a:p>
          <a:endParaRPr lang="en-US"/>
        </a:p>
      </dgm:t>
    </dgm:pt>
    <dgm:pt modelId="{2A024C48-C8C0-45FD-926F-835EA9A527DD}" type="pres">
      <dgm:prSet presAssocID="{BD24A095-35B8-4D64-B7A4-BD92019D175E}" presName="gear2" presStyleLbl="node1" presStyleIdx="1" presStyleCnt="3">
        <dgm:presLayoutVars>
          <dgm:chMax val="1"/>
          <dgm:bulletEnabled val="1"/>
        </dgm:presLayoutVars>
      </dgm:prSet>
      <dgm:spPr/>
      <dgm:t>
        <a:bodyPr/>
        <a:lstStyle/>
        <a:p>
          <a:endParaRPr lang="en-US"/>
        </a:p>
      </dgm:t>
    </dgm:pt>
    <dgm:pt modelId="{ACB0E7EC-C44A-4D34-ABBE-46BCAE05FC30}" type="pres">
      <dgm:prSet presAssocID="{BD24A095-35B8-4D64-B7A4-BD92019D175E}" presName="gear2srcNode" presStyleLbl="node1" presStyleIdx="1" presStyleCnt="3"/>
      <dgm:spPr/>
      <dgm:t>
        <a:bodyPr/>
        <a:lstStyle/>
        <a:p>
          <a:endParaRPr lang="en-US"/>
        </a:p>
      </dgm:t>
    </dgm:pt>
    <dgm:pt modelId="{37F14E94-F5E7-4676-8C6B-B234A52A7D7F}" type="pres">
      <dgm:prSet presAssocID="{BD24A095-35B8-4D64-B7A4-BD92019D175E}" presName="gear2dstNode" presStyleLbl="node1" presStyleIdx="1" presStyleCnt="3"/>
      <dgm:spPr/>
      <dgm:t>
        <a:bodyPr/>
        <a:lstStyle/>
        <a:p>
          <a:endParaRPr lang="en-US"/>
        </a:p>
      </dgm:t>
    </dgm:pt>
    <dgm:pt modelId="{537DA550-FDD7-44F6-A9B2-7B673B715279}" type="pres">
      <dgm:prSet presAssocID="{455C3156-4247-4AC8-9A79-6EAA7C930D40}" presName="gear3" presStyleLbl="node1" presStyleIdx="2" presStyleCnt="3"/>
      <dgm:spPr/>
      <dgm:t>
        <a:bodyPr/>
        <a:lstStyle/>
        <a:p>
          <a:endParaRPr lang="en-US"/>
        </a:p>
      </dgm:t>
    </dgm:pt>
    <dgm:pt modelId="{CE3B9E19-7948-4629-B725-BE661182F6C5}" type="pres">
      <dgm:prSet presAssocID="{455C3156-4247-4AC8-9A79-6EAA7C930D40}" presName="gear3tx" presStyleLbl="node1" presStyleIdx="2" presStyleCnt="3">
        <dgm:presLayoutVars>
          <dgm:chMax val="1"/>
          <dgm:bulletEnabled val="1"/>
        </dgm:presLayoutVars>
      </dgm:prSet>
      <dgm:spPr/>
      <dgm:t>
        <a:bodyPr/>
        <a:lstStyle/>
        <a:p>
          <a:endParaRPr lang="en-US"/>
        </a:p>
      </dgm:t>
    </dgm:pt>
    <dgm:pt modelId="{A27C8192-F6ED-4B37-BB6E-7E8908EBE9FE}" type="pres">
      <dgm:prSet presAssocID="{455C3156-4247-4AC8-9A79-6EAA7C930D40}" presName="gear3srcNode" presStyleLbl="node1" presStyleIdx="2" presStyleCnt="3"/>
      <dgm:spPr/>
      <dgm:t>
        <a:bodyPr/>
        <a:lstStyle/>
        <a:p>
          <a:endParaRPr lang="en-US"/>
        </a:p>
      </dgm:t>
    </dgm:pt>
    <dgm:pt modelId="{BDAA361F-B96A-4B8A-BE72-AB929F8B67A2}" type="pres">
      <dgm:prSet presAssocID="{455C3156-4247-4AC8-9A79-6EAA7C930D40}" presName="gear3dstNode" presStyleLbl="node1" presStyleIdx="2" presStyleCnt="3"/>
      <dgm:spPr/>
      <dgm:t>
        <a:bodyPr/>
        <a:lstStyle/>
        <a:p>
          <a:endParaRPr lang="en-US"/>
        </a:p>
      </dgm:t>
    </dgm:pt>
    <dgm:pt modelId="{6E59A50C-327E-4E93-BFD5-538C54B5B72D}" type="pres">
      <dgm:prSet presAssocID="{8AB906FA-51D9-4B0F-9D8C-25830EF8BE38}" presName="connector1" presStyleLbl="sibTrans2D1" presStyleIdx="0" presStyleCnt="3"/>
      <dgm:spPr/>
      <dgm:t>
        <a:bodyPr/>
        <a:lstStyle/>
        <a:p>
          <a:endParaRPr lang="en-US"/>
        </a:p>
      </dgm:t>
    </dgm:pt>
    <dgm:pt modelId="{E8DAA53A-8DC3-46D0-990A-20B03067CD6E}" type="pres">
      <dgm:prSet presAssocID="{DDF97E14-1AEB-4D85-884D-E3957C20F279}" presName="connector2" presStyleLbl="sibTrans2D1" presStyleIdx="1" presStyleCnt="3"/>
      <dgm:spPr/>
      <dgm:t>
        <a:bodyPr/>
        <a:lstStyle/>
        <a:p>
          <a:endParaRPr lang="en-US"/>
        </a:p>
      </dgm:t>
    </dgm:pt>
    <dgm:pt modelId="{668FD365-DB7D-4E12-BBEC-F4F4DA5528DE}" type="pres">
      <dgm:prSet presAssocID="{20296041-BC5E-4A46-B9FD-31ED9407DED9}" presName="connector3" presStyleLbl="sibTrans2D1" presStyleIdx="2" presStyleCnt="3"/>
      <dgm:spPr/>
      <dgm:t>
        <a:bodyPr/>
        <a:lstStyle/>
        <a:p>
          <a:endParaRPr lang="en-US"/>
        </a:p>
      </dgm:t>
    </dgm:pt>
  </dgm:ptLst>
  <dgm:cxnLst>
    <dgm:cxn modelId="{BE8CEF3E-233E-4A54-941C-D7F8D0DEDDD8}" srcId="{B4677923-E793-415C-BD2F-23373DFA9422}" destId="{BD24A095-35B8-4D64-B7A4-BD92019D175E}" srcOrd="1" destOrd="0" parTransId="{C000E9F2-D8F2-4EF6-BE24-7EB7D5A93C62}" sibTransId="{DDF97E14-1AEB-4D85-884D-E3957C20F279}"/>
    <dgm:cxn modelId="{B9478934-FB5F-4E5C-807D-653883D8DA27}" type="presOf" srcId="{455C3156-4247-4AC8-9A79-6EAA7C930D40}" destId="{A27C8192-F6ED-4B37-BB6E-7E8908EBE9FE}" srcOrd="2" destOrd="0" presId="urn:microsoft.com/office/officeart/2005/8/layout/gear1"/>
    <dgm:cxn modelId="{18D47058-3229-4D40-9B8C-3E6A57520E14}" type="presOf" srcId="{B4677923-E793-415C-BD2F-23373DFA9422}" destId="{3308FFC1-95FD-4C37-8FE4-7840D88B220D}" srcOrd="0" destOrd="0" presId="urn:microsoft.com/office/officeart/2005/8/layout/gear1"/>
    <dgm:cxn modelId="{52336234-50ED-4F0D-832A-C39718847661}" type="presOf" srcId="{455C3156-4247-4AC8-9A79-6EAA7C930D40}" destId="{CE3B9E19-7948-4629-B725-BE661182F6C5}" srcOrd="1" destOrd="0" presId="urn:microsoft.com/office/officeart/2005/8/layout/gear1"/>
    <dgm:cxn modelId="{0CF4B486-7CA5-4261-8011-77FAE5D6E293}" srcId="{B4677923-E793-415C-BD2F-23373DFA9422}" destId="{455C3156-4247-4AC8-9A79-6EAA7C930D40}" srcOrd="2" destOrd="0" parTransId="{4507082F-BA0B-43DE-88E6-D366F85FF009}" sibTransId="{20296041-BC5E-4A46-B9FD-31ED9407DED9}"/>
    <dgm:cxn modelId="{0AD08656-ECB6-47DD-B245-3D136CAD425A}" type="presOf" srcId="{455C3156-4247-4AC8-9A79-6EAA7C930D40}" destId="{537DA550-FDD7-44F6-A9B2-7B673B715279}" srcOrd="0" destOrd="0" presId="urn:microsoft.com/office/officeart/2005/8/layout/gear1"/>
    <dgm:cxn modelId="{CB05E35B-D233-4388-8AD2-9134C8F372CA}" type="presOf" srcId="{455C3156-4247-4AC8-9A79-6EAA7C930D40}" destId="{BDAA361F-B96A-4B8A-BE72-AB929F8B67A2}" srcOrd="3" destOrd="0" presId="urn:microsoft.com/office/officeart/2005/8/layout/gear1"/>
    <dgm:cxn modelId="{AAA1F8EC-5131-431F-913C-5A9C864AE30B}" type="presOf" srcId="{77E255D7-C7B8-4978-9B58-125C0F60F2ED}" destId="{A9707DB6-A59A-4048-832B-1C339EA028F0}" srcOrd="2" destOrd="0" presId="urn:microsoft.com/office/officeart/2005/8/layout/gear1"/>
    <dgm:cxn modelId="{73D78FE6-6E6D-4C4C-9DA7-E77BD5509E05}" type="presOf" srcId="{77E255D7-C7B8-4978-9B58-125C0F60F2ED}" destId="{E7BB06AE-7B61-49DA-9A54-CA717D1A3AC5}" srcOrd="1" destOrd="0" presId="urn:microsoft.com/office/officeart/2005/8/layout/gear1"/>
    <dgm:cxn modelId="{292F9065-16B9-4899-BD06-C93E2884221F}" type="presOf" srcId="{BD24A095-35B8-4D64-B7A4-BD92019D175E}" destId="{ACB0E7EC-C44A-4D34-ABBE-46BCAE05FC30}" srcOrd="1" destOrd="0" presId="urn:microsoft.com/office/officeart/2005/8/layout/gear1"/>
    <dgm:cxn modelId="{4D49A4A3-05E7-41B7-B9CF-7B70D1296113}" type="presOf" srcId="{BD24A095-35B8-4D64-B7A4-BD92019D175E}" destId="{2A024C48-C8C0-45FD-926F-835EA9A527DD}" srcOrd="0" destOrd="0" presId="urn:microsoft.com/office/officeart/2005/8/layout/gear1"/>
    <dgm:cxn modelId="{EF1E8A24-5D5B-4A7C-AE4D-863A531E2BD7}" type="presOf" srcId="{DDF97E14-1AEB-4D85-884D-E3957C20F279}" destId="{E8DAA53A-8DC3-46D0-990A-20B03067CD6E}" srcOrd="0" destOrd="0" presId="urn:microsoft.com/office/officeart/2005/8/layout/gear1"/>
    <dgm:cxn modelId="{4144EA3C-6B71-4A30-B84E-20C622E98215}" type="presOf" srcId="{20296041-BC5E-4A46-B9FD-31ED9407DED9}" destId="{668FD365-DB7D-4E12-BBEC-F4F4DA5528DE}" srcOrd="0" destOrd="0" presId="urn:microsoft.com/office/officeart/2005/8/layout/gear1"/>
    <dgm:cxn modelId="{B70408A4-190B-44EB-9C75-20F900C8FB66}" type="presOf" srcId="{BD24A095-35B8-4D64-B7A4-BD92019D175E}" destId="{37F14E94-F5E7-4676-8C6B-B234A52A7D7F}" srcOrd="2" destOrd="0" presId="urn:microsoft.com/office/officeart/2005/8/layout/gear1"/>
    <dgm:cxn modelId="{410F4652-83ED-4592-AA4F-898026B78939}" type="presOf" srcId="{77E255D7-C7B8-4978-9B58-125C0F60F2ED}" destId="{C1A60CBD-B9BA-40EA-B149-3DA16DB44E70}" srcOrd="0" destOrd="0" presId="urn:microsoft.com/office/officeart/2005/8/layout/gear1"/>
    <dgm:cxn modelId="{89D78ED9-BD53-487A-BFB6-EE5274C3E056}" type="presOf" srcId="{8AB906FA-51D9-4B0F-9D8C-25830EF8BE38}" destId="{6E59A50C-327E-4E93-BFD5-538C54B5B72D}" srcOrd="0" destOrd="0" presId="urn:microsoft.com/office/officeart/2005/8/layout/gear1"/>
    <dgm:cxn modelId="{1A0C9092-7F93-4C91-9BE9-575FB9964297}" srcId="{B4677923-E793-415C-BD2F-23373DFA9422}" destId="{77E255D7-C7B8-4978-9B58-125C0F60F2ED}" srcOrd="0" destOrd="0" parTransId="{AB3F8EFA-B909-4A15-A1DB-F224F7817126}" sibTransId="{8AB906FA-51D9-4B0F-9D8C-25830EF8BE38}"/>
    <dgm:cxn modelId="{3F876A3F-817E-44F4-A0F6-CF9A57E4E4B7}" type="presParOf" srcId="{3308FFC1-95FD-4C37-8FE4-7840D88B220D}" destId="{C1A60CBD-B9BA-40EA-B149-3DA16DB44E70}" srcOrd="0" destOrd="0" presId="urn:microsoft.com/office/officeart/2005/8/layout/gear1"/>
    <dgm:cxn modelId="{8571297D-5048-4FBE-BD7D-BEC000DF2145}" type="presParOf" srcId="{3308FFC1-95FD-4C37-8FE4-7840D88B220D}" destId="{E7BB06AE-7B61-49DA-9A54-CA717D1A3AC5}" srcOrd="1" destOrd="0" presId="urn:microsoft.com/office/officeart/2005/8/layout/gear1"/>
    <dgm:cxn modelId="{F5FEF7B5-3289-478E-94F3-4D6174A7FAD3}" type="presParOf" srcId="{3308FFC1-95FD-4C37-8FE4-7840D88B220D}" destId="{A9707DB6-A59A-4048-832B-1C339EA028F0}" srcOrd="2" destOrd="0" presId="urn:microsoft.com/office/officeart/2005/8/layout/gear1"/>
    <dgm:cxn modelId="{82795564-1C25-43E1-8A0E-7D9551671289}" type="presParOf" srcId="{3308FFC1-95FD-4C37-8FE4-7840D88B220D}" destId="{2A024C48-C8C0-45FD-926F-835EA9A527DD}" srcOrd="3" destOrd="0" presId="urn:microsoft.com/office/officeart/2005/8/layout/gear1"/>
    <dgm:cxn modelId="{1B9817FF-CDEE-43A7-835F-2D7AC223FB25}" type="presParOf" srcId="{3308FFC1-95FD-4C37-8FE4-7840D88B220D}" destId="{ACB0E7EC-C44A-4D34-ABBE-46BCAE05FC30}" srcOrd="4" destOrd="0" presId="urn:microsoft.com/office/officeart/2005/8/layout/gear1"/>
    <dgm:cxn modelId="{4EB81164-8B77-4921-BB24-AACC89F14EC3}" type="presParOf" srcId="{3308FFC1-95FD-4C37-8FE4-7840D88B220D}" destId="{37F14E94-F5E7-4676-8C6B-B234A52A7D7F}" srcOrd="5" destOrd="0" presId="urn:microsoft.com/office/officeart/2005/8/layout/gear1"/>
    <dgm:cxn modelId="{7AB351D9-8675-48AE-9DE1-11D4414ACBD1}" type="presParOf" srcId="{3308FFC1-95FD-4C37-8FE4-7840D88B220D}" destId="{537DA550-FDD7-44F6-A9B2-7B673B715279}" srcOrd="6" destOrd="0" presId="urn:microsoft.com/office/officeart/2005/8/layout/gear1"/>
    <dgm:cxn modelId="{FCBEA738-E068-4708-8BC6-488CDB4F5E51}" type="presParOf" srcId="{3308FFC1-95FD-4C37-8FE4-7840D88B220D}" destId="{CE3B9E19-7948-4629-B725-BE661182F6C5}" srcOrd="7" destOrd="0" presId="urn:microsoft.com/office/officeart/2005/8/layout/gear1"/>
    <dgm:cxn modelId="{D31EA5A5-0180-493C-878E-42B9E25DB5C5}" type="presParOf" srcId="{3308FFC1-95FD-4C37-8FE4-7840D88B220D}" destId="{A27C8192-F6ED-4B37-BB6E-7E8908EBE9FE}" srcOrd="8" destOrd="0" presId="urn:microsoft.com/office/officeart/2005/8/layout/gear1"/>
    <dgm:cxn modelId="{EDE526AD-A493-4C5E-A15D-90A0DB34798C}" type="presParOf" srcId="{3308FFC1-95FD-4C37-8FE4-7840D88B220D}" destId="{BDAA361F-B96A-4B8A-BE72-AB929F8B67A2}" srcOrd="9" destOrd="0" presId="urn:microsoft.com/office/officeart/2005/8/layout/gear1"/>
    <dgm:cxn modelId="{ADBFD517-DEB6-4208-ACD5-B853D6FBA20B}" type="presParOf" srcId="{3308FFC1-95FD-4C37-8FE4-7840D88B220D}" destId="{6E59A50C-327E-4E93-BFD5-538C54B5B72D}" srcOrd="10" destOrd="0" presId="urn:microsoft.com/office/officeart/2005/8/layout/gear1"/>
    <dgm:cxn modelId="{A47BB847-DA0B-406B-8DBB-635646C03F79}" type="presParOf" srcId="{3308FFC1-95FD-4C37-8FE4-7840D88B220D}" destId="{E8DAA53A-8DC3-46D0-990A-20B03067CD6E}" srcOrd="11" destOrd="0" presId="urn:microsoft.com/office/officeart/2005/8/layout/gear1"/>
    <dgm:cxn modelId="{FB8F664A-BAB5-4895-94A6-53902120A0CA}" type="presParOf" srcId="{3308FFC1-95FD-4C37-8FE4-7840D88B220D}" destId="{668FD365-DB7D-4E12-BBEC-F4F4DA5528DE}"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135EB-20B8-4C47-A2E0-9FDBA2FB65D8}">
      <dsp:nvSpPr>
        <dsp:cNvPr id="0" name=""/>
        <dsp:cNvSpPr/>
      </dsp:nvSpPr>
      <dsp:spPr>
        <a:xfrm>
          <a:off x="0" y="2209"/>
          <a:ext cx="8229600"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8D76963-4443-46F3-B938-761EACD363A3}">
      <dsp:nvSpPr>
        <dsp:cNvPr id="0" name=""/>
        <dsp:cNvSpPr/>
      </dsp:nvSpPr>
      <dsp:spPr>
        <a:xfrm>
          <a:off x="0" y="2209"/>
          <a:ext cx="1925237" cy="4521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endParaRPr lang="en-US" sz="3200" b="1" kern="1200" dirty="0" smtClean="0">
            <a:solidFill>
              <a:schemeClr val="bg2">
                <a:lumMod val="50000"/>
              </a:schemeClr>
            </a:solidFill>
          </a:endParaRPr>
        </a:p>
        <a:p>
          <a:pPr lvl="0" algn="l" defTabSz="1422400">
            <a:lnSpc>
              <a:spcPct val="90000"/>
            </a:lnSpc>
            <a:spcBef>
              <a:spcPct val="0"/>
            </a:spcBef>
            <a:spcAft>
              <a:spcPct val="35000"/>
            </a:spcAft>
          </a:pPr>
          <a:endParaRPr lang="en-US" sz="800" b="1" kern="1200" dirty="0" smtClean="0">
            <a:solidFill>
              <a:schemeClr val="bg2">
                <a:lumMod val="50000"/>
              </a:schemeClr>
            </a:solidFill>
          </a:endParaRPr>
        </a:p>
        <a:p>
          <a:pPr lvl="0" algn="l" defTabSz="1422400">
            <a:lnSpc>
              <a:spcPct val="90000"/>
            </a:lnSpc>
            <a:spcBef>
              <a:spcPct val="0"/>
            </a:spcBef>
            <a:spcAft>
              <a:spcPct val="35000"/>
            </a:spcAft>
          </a:pPr>
          <a:r>
            <a:rPr lang="en-US" sz="2400" b="1" kern="1200" dirty="0" smtClean="0">
              <a:solidFill>
                <a:srgbClr val="92D050"/>
              </a:solidFill>
            </a:rPr>
            <a:t>Instruction</a:t>
          </a:r>
        </a:p>
        <a:p>
          <a:pPr lvl="0" algn="l" defTabSz="1422400">
            <a:lnSpc>
              <a:spcPct val="90000"/>
            </a:lnSpc>
            <a:spcBef>
              <a:spcPct val="0"/>
            </a:spcBef>
            <a:spcAft>
              <a:spcPct val="35000"/>
            </a:spcAft>
          </a:pPr>
          <a:endParaRPr lang="en-US" sz="2400" b="1" kern="1200" dirty="0" smtClean="0">
            <a:solidFill>
              <a:schemeClr val="bg2">
                <a:lumMod val="50000"/>
              </a:schemeClr>
            </a:solidFill>
          </a:endParaRPr>
        </a:p>
        <a:p>
          <a:pPr lvl="0" algn="l" defTabSz="1422400">
            <a:lnSpc>
              <a:spcPct val="90000"/>
            </a:lnSpc>
            <a:spcBef>
              <a:spcPct val="0"/>
            </a:spcBef>
            <a:spcAft>
              <a:spcPct val="35000"/>
            </a:spcAft>
          </a:pPr>
          <a:endParaRPr lang="en-US" sz="2400" b="1" kern="1200" dirty="0" smtClean="0">
            <a:solidFill>
              <a:schemeClr val="bg2">
                <a:lumMod val="50000"/>
              </a:schemeClr>
            </a:solidFill>
          </a:endParaRPr>
        </a:p>
        <a:p>
          <a:pPr lvl="0" algn="l" defTabSz="1422400">
            <a:lnSpc>
              <a:spcPct val="90000"/>
            </a:lnSpc>
            <a:spcBef>
              <a:spcPct val="0"/>
            </a:spcBef>
            <a:spcAft>
              <a:spcPct val="35000"/>
            </a:spcAft>
          </a:pPr>
          <a:endParaRPr lang="en-US" sz="1800" b="1" kern="1200" dirty="0" smtClean="0">
            <a:solidFill>
              <a:schemeClr val="bg2">
                <a:lumMod val="50000"/>
              </a:schemeClr>
            </a:solidFill>
          </a:endParaRPr>
        </a:p>
        <a:p>
          <a:pPr lvl="0" algn="l" defTabSz="1422400">
            <a:lnSpc>
              <a:spcPct val="90000"/>
            </a:lnSpc>
            <a:spcBef>
              <a:spcPct val="0"/>
            </a:spcBef>
            <a:spcAft>
              <a:spcPct val="35000"/>
            </a:spcAft>
          </a:pPr>
          <a:r>
            <a:rPr lang="en-US" sz="2400" b="1" kern="1200" dirty="0" smtClean="0">
              <a:solidFill>
                <a:srgbClr val="92D050"/>
              </a:solidFill>
            </a:rPr>
            <a:t>Assessment</a:t>
          </a:r>
        </a:p>
        <a:p>
          <a:pPr lvl="0" algn="l" defTabSz="1422400">
            <a:lnSpc>
              <a:spcPct val="90000"/>
            </a:lnSpc>
            <a:spcBef>
              <a:spcPct val="0"/>
            </a:spcBef>
            <a:spcAft>
              <a:spcPct val="35000"/>
            </a:spcAft>
          </a:pPr>
          <a:endParaRPr lang="en-US" sz="2400" b="1" kern="1200" dirty="0" smtClean="0">
            <a:solidFill>
              <a:schemeClr val="bg2">
                <a:lumMod val="50000"/>
              </a:schemeClr>
            </a:solidFill>
          </a:endParaRPr>
        </a:p>
        <a:p>
          <a:pPr lvl="0" algn="l" defTabSz="1422400">
            <a:lnSpc>
              <a:spcPct val="90000"/>
            </a:lnSpc>
            <a:spcBef>
              <a:spcPct val="0"/>
            </a:spcBef>
            <a:spcAft>
              <a:spcPct val="35000"/>
            </a:spcAft>
          </a:pPr>
          <a:endParaRPr lang="en-US" sz="600" b="1" kern="1200" dirty="0" smtClean="0">
            <a:solidFill>
              <a:schemeClr val="bg2">
                <a:lumMod val="50000"/>
              </a:schemeClr>
            </a:solidFill>
          </a:endParaRPr>
        </a:p>
        <a:p>
          <a:pPr lvl="0" algn="l" defTabSz="1422400">
            <a:lnSpc>
              <a:spcPct val="90000"/>
            </a:lnSpc>
            <a:spcBef>
              <a:spcPct val="0"/>
            </a:spcBef>
            <a:spcAft>
              <a:spcPct val="35000"/>
            </a:spcAft>
          </a:pPr>
          <a:endParaRPr lang="en-US" sz="400" b="1" kern="1200" dirty="0" smtClean="0">
            <a:solidFill>
              <a:srgbClr val="92D050"/>
            </a:solidFill>
          </a:endParaRPr>
        </a:p>
        <a:p>
          <a:pPr lvl="0" algn="l" defTabSz="1422400">
            <a:lnSpc>
              <a:spcPct val="90000"/>
            </a:lnSpc>
            <a:spcBef>
              <a:spcPct val="0"/>
            </a:spcBef>
            <a:spcAft>
              <a:spcPct val="35000"/>
            </a:spcAft>
          </a:pPr>
          <a:r>
            <a:rPr lang="en-US" sz="2400" b="1" kern="1200" dirty="0" smtClean="0">
              <a:solidFill>
                <a:srgbClr val="92D050"/>
              </a:solidFill>
            </a:rPr>
            <a:t>Curriculum</a:t>
          </a:r>
        </a:p>
        <a:p>
          <a:pPr lvl="0" algn="l" defTabSz="1422400">
            <a:lnSpc>
              <a:spcPct val="90000"/>
            </a:lnSpc>
            <a:spcBef>
              <a:spcPct val="0"/>
            </a:spcBef>
            <a:spcAft>
              <a:spcPct val="35000"/>
            </a:spcAft>
          </a:pPr>
          <a:endParaRPr lang="en-US" sz="3200" b="1" kern="1200" dirty="0" smtClean="0">
            <a:solidFill>
              <a:schemeClr val="bg2">
                <a:lumMod val="50000"/>
              </a:schemeClr>
            </a:solidFill>
          </a:endParaRPr>
        </a:p>
      </dsp:txBody>
      <dsp:txXfrm>
        <a:off x="0" y="2209"/>
        <a:ext cx="1925237" cy="4521543"/>
      </dsp:txXfrm>
    </dsp:sp>
    <dsp:sp modelId="{094067A1-2187-4824-984F-736DCCAC84C9}">
      <dsp:nvSpPr>
        <dsp:cNvPr id="0" name=""/>
        <dsp:cNvSpPr/>
      </dsp:nvSpPr>
      <dsp:spPr>
        <a:xfrm>
          <a:off x="2046952" y="228596"/>
          <a:ext cx="6182647"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t>Academic Plans</a:t>
          </a:r>
          <a:endParaRPr lang="en-US" sz="3100" kern="1200" dirty="0"/>
        </a:p>
      </dsp:txBody>
      <dsp:txXfrm>
        <a:off x="2046952" y="228596"/>
        <a:ext cx="6182647" cy="1063048"/>
      </dsp:txXfrm>
    </dsp:sp>
    <dsp:sp modelId="{834EF728-93EE-4BEA-9BFA-C3E36F065B50}">
      <dsp:nvSpPr>
        <dsp:cNvPr id="0" name=""/>
        <dsp:cNvSpPr/>
      </dsp:nvSpPr>
      <dsp:spPr>
        <a:xfrm>
          <a:off x="1925237" y="1118410"/>
          <a:ext cx="6300787" cy="0"/>
        </a:xfrm>
        <a:prstGeom prst="line">
          <a:avLst/>
        </a:prstGeom>
        <a:noFill/>
        <a:ln w="9525"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0B012096-1A1C-4053-B183-C54236A9D0C2}">
      <dsp:nvSpPr>
        <dsp:cNvPr id="0" name=""/>
        <dsp:cNvSpPr/>
      </dsp:nvSpPr>
      <dsp:spPr>
        <a:xfrm>
          <a:off x="2046952" y="1295397"/>
          <a:ext cx="6182647"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t>Professional Development</a:t>
          </a:r>
          <a:endParaRPr lang="en-US" sz="3100" kern="1200" dirty="0"/>
        </a:p>
      </dsp:txBody>
      <dsp:txXfrm>
        <a:off x="2046952" y="1295397"/>
        <a:ext cx="6182647" cy="1063048"/>
      </dsp:txXfrm>
    </dsp:sp>
    <dsp:sp modelId="{1B5C3F57-94CB-4767-A562-4FD4063A1F39}">
      <dsp:nvSpPr>
        <dsp:cNvPr id="0" name=""/>
        <dsp:cNvSpPr/>
      </dsp:nvSpPr>
      <dsp:spPr>
        <a:xfrm>
          <a:off x="1925237" y="2234611"/>
          <a:ext cx="6300787" cy="0"/>
        </a:xfrm>
        <a:prstGeom prst="line">
          <a:avLst/>
        </a:prstGeom>
        <a:noFill/>
        <a:ln w="9525"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16D15604-6154-4E66-A508-182157D809E6}">
      <dsp:nvSpPr>
        <dsp:cNvPr id="0" name=""/>
        <dsp:cNvSpPr/>
      </dsp:nvSpPr>
      <dsp:spPr>
        <a:xfrm>
          <a:off x="2046952" y="2438397"/>
          <a:ext cx="6182647"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t>District and Classroom Assessments</a:t>
          </a:r>
          <a:endParaRPr lang="en-US" sz="3100" kern="1200" dirty="0"/>
        </a:p>
      </dsp:txBody>
      <dsp:txXfrm>
        <a:off x="2046952" y="2438397"/>
        <a:ext cx="6182647" cy="1063048"/>
      </dsp:txXfrm>
    </dsp:sp>
    <dsp:sp modelId="{5E65D965-0C98-44DF-B924-A5B9A62E68ED}">
      <dsp:nvSpPr>
        <dsp:cNvPr id="0" name=""/>
        <dsp:cNvSpPr/>
      </dsp:nvSpPr>
      <dsp:spPr>
        <a:xfrm>
          <a:off x="1925237" y="3350812"/>
          <a:ext cx="6300787" cy="0"/>
        </a:xfrm>
        <a:prstGeom prst="line">
          <a:avLst/>
        </a:prstGeom>
        <a:noFill/>
        <a:ln w="9525"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3CD39B52-A4B1-4FF2-A497-4EC3DCB2D25E}">
      <dsp:nvSpPr>
        <dsp:cNvPr id="0" name=""/>
        <dsp:cNvSpPr/>
      </dsp:nvSpPr>
      <dsp:spPr>
        <a:xfrm>
          <a:off x="2046952" y="3462914"/>
          <a:ext cx="6182647" cy="106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t>Instructional Materials Adoption</a:t>
          </a:r>
          <a:endParaRPr lang="en-US" sz="3100" kern="1200" dirty="0"/>
        </a:p>
      </dsp:txBody>
      <dsp:txXfrm>
        <a:off x="2046952" y="3462914"/>
        <a:ext cx="6182647" cy="1063048"/>
      </dsp:txXfrm>
    </dsp:sp>
    <dsp:sp modelId="{CA3B51AF-4634-418C-B243-863F295FB903}">
      <dsp:nvSpPr>
        <dsp:cNvPr id="0" name=""/>
        <dsp:cNvSpPr/>
      </dsp:nvSpPr>
      <dsp:spPr>
        <a:xfrm>
          <a:off x="1925237" y="4467012"/>
          <a:ext cx="6300787" cy="0"/>
        </a:xfrm>
        <a:prstGeom prst="line">
          <a:avLst/>
        </a:prstGeom>
        <a:noFill/>
        <a:ln w="9525"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60CBD-B9BA-40EA-B149-3DA16DB44E70}">
      <dsp:nvSpPr>
        <dsp:cNvPr id="0" name=""/>
        <dsp:cNvSpPr/>
      </dsp:nvSpPr>
      <dsp:spPr>
        <a:xfrm>
          <a:off x="3916680" y="2468880"/>
          <a:ext cx="3017520" cy="3017520"/>
        </a:xfrm>
        <a:prstGeom prst="gear9">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Data Driven Instruction</a:t>
          </a:r>
          <a:endParaRPr lang="en-US" sz="1800" kern="1200" dirty="0"/>
        </a:p>
      </dsp:txBody>
      <dsp:txXfrm>
        <a:off x="4523336" y="3175720"/>
        <a:ext cx="1804208" cy="1551067"/>
      </dsp:txXfrm>
    </dsp:sp>
    <dsp:sp modelId="{2A024C48-C8C0-45FD-926F-835EA9A527DD}">
      <dsp:nvSpPr>
        <dsp:cNvPr id="0" name=""/>
        <dsp:cNvSpPr/>
      </dsp:nvSpPr>
      <dsp:spPr>
        <a:xfrm>
          <a:off x="2161032" y="1755648"/>
          <a:ext cx="2194560" cy="2194560"/>
        </a:xfrm>
        <a:prstGeom prst="gear6">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Formative</a:t>
          </a:r>
          <a:endParaRPr lang="en-US" sz="1800" kern="1200" dirty="0"/>
        </a:p>
      </dsp:txBody>
      <dsp:txXfrm>
        <a:off x="2713519" y="2311474"/>
        <a:ext cx="1089586" cy="1082908"/>
      </dsp:txXfrm>
    </dsp:sp>
    <dsp:sp modelId="{537DA550-FDD7-44F6-A9B2-7B673B715279}">
      <dsp:nvSpPr>
        <dsp:cNvPr id="0" name=""/>
        <dsp:cNvSpPr/>
      </dsp:nvSpPr>
      <dsp:spPr>
        <a:xfrm rot="20700000">
          <a:off x="3390209" y="241625"/>
          <a:ext cx="2150220" cy="2150220"/>
        </a:xfrm>
        <a:prstGeom prst="gear6">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Summative</a:t>
          </a:r>
          <a:endParaRPr lang="en-US" sz="1800" kern="1200" dirty="0"/>
        </a:p>
      </dsp:txBody>
      <dsp:txXfrm rot="-20700000">
        <a:off x="3861816" y="713232"/>
        <a:ext cx="1207008" cy="1207008"/>
      </dsp:txXfrm>
    </dsp:sp>
    <dsp:sp modelId="{6E59A50C-327E-4E93-BFD5-538C54B5B72D}">
      <dsp:nvSpPr>
        <dsp:cNvPr id="0" name=""/>
        <dsp:cNvSpPr/>
      </dsp:nvSpPr>
      <dsp:spPr>
        <a:xfrm>
          <a:off x="3699095" y="2005281"/>
          <a:ext cx="3862425" cy="3862425"/>
        </a:xfrm>
        <a:prstGeom prst="circularArrow">
          <a:avLst>
            <a:gd name="adj1" fmla="val 4687"/>
            <a:gd name="adj2" fmla="val 299029"/>
            <a:gd name="adj3" fmla="val 2540301"/>
            <a:gd name="adj4" fmla="val 15810231"/>
            <a:gd name="adj5" fmla="val 5469"/>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8DAA53A-8DC3-46D0-990A-20B03067CD6E}">
      <dsp:nvSpPr>
        <dsp:cNvPr id="0" name=""/>
        <dsp:cNvSpPr/>
      </dsp:nvSpPr>
      <dsp:spPr>
        <a:xfrm>
          <a:off x="1772379" y="1264529"/>
          <a:ext cx="2806293" cy="2806293"/>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68FD365-DB7D-4E12-BBEC-F4F4DA5528DE}">
      <dsp:nvSpPr>
        <dsp:cNvPr id="0" name=""/>
        <dsp:cNvSpPr/>
      </dsp:nvSpPr>
      <dsp:spPr>
        <a:xfrm>
          <a:off x="2892841" y="-234898"/>
          <a:ext cx="3025749" cy="3025749"/>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143589" y="2"/>
            <a:ext cx="3169920" cy="480060"/>
          </a:xfrm>
          <a:prstGeom prst="rect">
            <a:avLst/>
          </a:prstGeom>
        </p:spPr>
        <p:txBody>
          <a:bodyPr vert="horz" lIns="99048" tIns="49524" rIns="99048" bIns="49524" rtlCol="0"/>
          <a:lstStyle>
            <a:lvl1pPr algn="r">
              <a:defRPr sz="1300"/>
            </a:lvl1pPr>
          </a:lstStyle>
          <a:p>
            <a:fld id="{D597B368-E085-4E19-8702-67DE0C079BDF}" type="datetimeFigureOut">
              <a:rPr lang="en-US" smtClean="0"/>
              <a:pPr/>
              <a:t>5/21/2013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143589" y="9119474"/>
            <a:ext cx="3169920" cy="480060"/>
          </a:xfrm>
          <a:prstGeom prst="rect">
            <a:avLst/>
          </a:prstGeom>
        </p:spPr>
        <p:txBody>
          <a:bodyPr vert="horz" lIns="99048" tIns="49524" rIns="99048" bIns="49524" rtlCol="0" anchor="b"/>
          <a:lstStyle>
            <a:lvl1pPr algn="r">
              <a:defRPr sz="1300"/>
            </a:lvl1pPr>
          </a:lstStyle>
          <a:p>
            <a:fld id="{22F08FF6-156E-4B2D-BDDB-393938F39FD9}" type="slidenum">
              <a:rPr lang="en-US" smtClean="0"/>
              <a:pPr/>
              <a:t>‹#›</a:t>
            </a:fld>
            <a:endParaRPr lang="en-US"/>
          </a:p>
        </p:txBody>
      </p:sp>
    </p:spTree>
    <p:extLst>
      <p:ext uri="{BB962C8B-B14F-4D97-AF65-F5344CB8AC3E}">
        <p14:creationId xmlns:p14="http://schemas.microsoft.com/office/powerpoint/2010/main" val="2042238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143589" y="2"/>
            <a:ext cx="3169920" cy="480060"/>
          </a:xfrm>
          <a:prstGeom prst="rect">
            <a:avLst/>
          </a:prstGeom>
        </p:spPr>
        <p:txBody>
          <a:bodyPr vert="horz" lIns="99048" tIns="49524" rIns="99048" bIns="49524" rtlCol="0"/>
          <a:lstStyle>
            <a:lvl1pPr algn="r">
              <a:defRPr sz="1300"/>
            </a:lvl1pPr>
          </a:lstStyle>
          <a:p>
            <a:fld id="{4B943457-AD50-4C9C-86AB-67A4DDC24630}" type="datetimeFigureOut">
              <a:rPr lang="en-US" smtClean="0"/>
              <a:pPr/>
              <a:t>5/21/2013</a:t>
            </a:fld>
            <a:endParaRPr lang="en-US"/>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9048" tIns="49524" rIns="99048" bIns="49524" rtlCol="0" anchor="b"/>
          <a:lstStyle>
            <a:lvl1pPr algn="r">
              <a:defRPr sz="1300"/>
            </a:lvl1pPr>
          </a:lstStyle>
          <a:p>
            <a:fld id="{B83ED1F2-C8E4-4D33-8FC8-4542AE6624EF}" type="slidenum">
              <a:rPr lang="en-US" smtClean="0"/>
              <a:pPr/>
              <a:t>‹#›</a:t>
            </a:fld>
            <a:endParaRPr lang="en-US"/>
          </a:p>
        </p:txBody>
      </p:sp>
    </p:spTree>
    <p:extLst>
      <p:ext uri="{BB962C8B-B14F-4D97-AF65-F5344CB8AC3E}">
        <p14:creationId xmlns:p14="http://schemas.microsoft.com/office/powerpoint/2010/main" val="1365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endParaRPr lang="en-US" dirty="0"/>
          </a:p>
        </p:txBody>
      </p:sp>
      <p:sp>
        <p:nvSpPr>
          <p:cNvPr id="4" name="Slide Number Placeholder 3"/>
          <p:cNvSpPr>
            <a:spLocks noGrp="1"/>
          </p:cNvSpPr>
          <p:nvPr>
            <p:ph type="sldNum" sz="quarter" idx="10"/>
          </p:nvPr>
        </p:nvSpPr>
        <p:spPr/>
        <p:txBody>
          <a:bodyPr/>
          <a:lstStyle/>
          <a:p>
            <a:fld id="{5BA932CB-2051-43A7-B3C3-5C0AC68A506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011153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district level, our best way to “touch” the classrooms is through professional development.  By providing high-quality, “implementable” professional development we can affect the instruction that is occurring in the classrooms.  The 11-12 school year was spent building a firm foundation for the implementation of CCSS classroom instruction.  Several key professional development offerings were designed and provided in order to bring CCSS instruction into the classroom.</a:t>
            </a:r>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14</a:t>
            </a:fld>
            <a:endParaRPr lang="en-US"/>
          </a:p>
        </p:txBody>
      </p:sp>
    </p:spTree>
    <p:extLst>
      <p:ext uri="{BB962C8B-B14F-4D97-AF65-F5344CB8AC3E}">
        <p14:creationId xmlns:p14="http://schemas.microsoft.com/office/powerpoint/2010/main" val="307214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http://curriculum.leeschools.net/CCSS/timeline/pd/Summer%202012%20Elementary%20Common%20Core%20and%20DPS%20Trainings.pdf</a:t>
            </a:r>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15</a:t>
            </a:fld>
            <a:endParaRPr lang="en-US"/>
          </a:p>
        </p:txBody>
      </p:sp>
    </p:spTree>
    <p:extLst>
      <p:ext uri="{BB962C8B-B14F-4D97-AF65-F5344CB8AC3E}">
        <p14:creationId xmlns:p14="http://schemas.microsoft.com/office/powerpoint/2010/main" val="2851972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16</a:t>
            </a:fld>
            <a:endParaRPr lang="en-US"/>
          </a:p>
        </p:txBody>
      </p:sp>
    </p:spTree>
    <p:extLst>
      <p:ext uri="{BB962C8B-B14F-4D97-AF65-F5344CB8AC3E}">
        <p14:creationId xmlns:p14="http://schemas.microsoft.com/office/powerpoint/2010/main" val="2851972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17</a:t>
            </a:fld>
            <a:endParaRPr lang="en-US"/>
          </a:p>
        </p:txBody>
      </p:sp>
    </p:spTree>
    <p:extLst>
      <p:ext uri="{BB962C8B-B14F-4D97-AF65-F5344CB8AC3E}">
        <p14:creationId xmlns:p14="http://schemas.microsoft.com/office/powerpoint/2010/main" val="1019143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18</a:t>
            </a:fld>
            <a:endParaRPr lang="en-US"/>
          </a:p>
        </p:txBody>
      </p:sp>
    </p:spTree>
    <p:extLst>
      <p:ext uri="{BB962C8B-B14F-4D97-AF65-F5344CB8AC3E}">
        <p14:creationId xmlns:p14="http://schemas.microsoft.com/office/powerpoint/2010/main" val="3778494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3680460"/>
            <a:ext cx="5852160" cy="5200650"/>
          </a:xfrm>
        </p:spPr>
        <p:txBody>
          <a:bodyPr numCol="1" spcCol="198096">
            <a:noAutofit/>
          </a:bodyPr>
          <a:lstStyle/>
          <a:p>
            <a:endParaRPr lang="en-US" sz="1300" dirty="0"/>
          </a:p>
        </p:txBody>
      </p:sp>
      <p:sp>
        <p:nvSpPr>
          <p:cNvPr id="6" name="Slide Image Placeholder 5"/>
          <p:cNvSpPr>
            <a:spLocks noGrp="1" noRot="1" noChangeAspect="1"/>
          </p:cNvSpPr>
          <p:nvPr>
            <p:ph type="sldImg"/>
          </p:nvPr>
        </p:nvSpPr>
        <p:spPr>
          <a:xfrm>
            <a:off x="1296988" y="528638"/>
            <a:ext cx="4076700" cy="3057525"/>
          </a:xfr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20</a:t>
            </a:fld>
            <a:endParaRPr lang="en-US"/>
          </a:p>
        </p:txBody>
      </p:sp>
    </p:spTree>
    <p:extLst>
      <p:ext uri="{BB962C8B-B14F-4D97-AF65-F5344CB8AC3E}">
        <p14:creationId xmlns:p14="http://schemas.microsoft.com/office/powerpoint/2010/main" val="3778494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3ED1F2-C8E4-4D33-8FC8-4542AE6624EF}" type="slidenum">
              <a:rPr lang="en-US" smtClean="0"/>
              <a:pPr/>
              <a:t>21</a:t>
            </a:fld>
            <a:endParaRPr lang="en-US"/>
          </a:p>
        </p:txBody>
      </p:sp>
    </p:spTree>
    <p:extLst>
      <p:ext uri="{BB962C8B-B14F-4D97-AF65-F5344CB8AC3E}">
        <p14:creationId xmlns:p14="http://schemas.microsoft.com/office/powerpoint/2010/main" val="1951852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3ED1F2-C8E4-4D33-8FC8-4542AE6624EF}" type="slidenum">
              <a:rPr lang="en-US" smtClean="0"/>
              <a:pPr/>
              <a:t>22</a:t>
            </a:fld>
            <a:endParaRPr lang="en-US"/>
          </a:p>
        </p:txBody>
      </p:sp>
    </p:spTree>
    <p:extLst>
      <p:ext uri="{BB962C8B-B14F-4D97-AF65-F5344CB8AC3E}">
        <p14:creationId xmlns:p14="http://schemas.microsoft.com/office/powerpoint/2010/main" val="1619458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sample?</a:t>
            </a:r>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23</a:t>
            </a:fld>
            <a:endParaRPr lang="en-US"/>
          </a:p>
        </p:txBody>
      </p:sp>
    </p:spTree>
    <p:extLst>
      <p:ext uri="{BB962C8B-B14F-4D97-AF65-F5344CB8AC3E}">
        <p14:creationId xmlns:p14="http://schemas.microsoft.com/office/powerpoint/2010/main" val="157578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2</a:t>
            </a:fld>
            <a:endParaRPr lang="en-US"/>
          </a:p>
        </p:txBody>
      </p:sp>
    </p:spTree>
    <p:extLst>
      <p:ext uri="{BB962C8B-B14F-4D97-AF65-F5344CB8AC3E}">
        <p14:creationId xmlns:p14="http://schemas.microsoft.com/office/powerpoint/2010/main" val="850022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handout.</a:t>
            </a:r>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26</a:t>
            </a:fld>
            <a:endParaRPr lang="en-US"/>
          </a:p>
        </p:txBody>
      </p:sp>
    </p:spTree>
    <p:extLst>
      <p:ext uri="{BB962C8B-B14F-4D97-AF65-F5344CB8AC3E}">
        <p14:creationId xmlns:p14="http://schemas.microsoft.com/office/powerpoint/2010/main" val="117580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3ED1F2-C8E4-4D33-8FC8-4542AE6624EF}" type="slidenum">
              <a:rPr lang="en-US" smtClean="0"/>
              <a:pPr/>
              <a:t>3</a:t>
            </a:fld>
            <a:endParaRPr lang="en-US"/>
          </a:p>
        </p:txBody>
      </p:sp>
    </p:spTree>
    <p:extLst>
      <p:ext uri="{BB962C8B-B14F-4D97-AF65-F5344CB8AC3E}">
        <p14:creationId xmlns:p14="http://schemas.microsoft.com/office/powerpoint/2010/main" val="1404177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Patti – website</a:t>
            </a:r>
          </a:p>
          <a:p>
            <a:r>
              <a:rPr lang="en-US" dirty="0" smtClean="0"/>
              <a:t>The need for it, the sharing across</a:t>
            </a:r>
            <a:r>
              <a:rPr lang="en-US" baseline="0" dirty="0" smtClean="0"/>
              <a:t> district</a:t>
            </a:r>
          </a:p>
          <a:p>
            <a:endParaRPr lang="en-US" dirty="0"/>
          </a:p>
          <a:p>
            <a:r>
              <a:rPr lang="en-US" dirty="0" smtClean="0"/>
              <a:t>Talk about development. </a:t>
            </a:r>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4</a:t>
            </a:fld>
            <a:endParaRPr lang="en-US"/>
          </a:p>
        </p:txBody>
      </p:sp>
    </p:spTree>
    <p:extLst>
      <p:ext uri="{BB962C8B-B14F-4D97-AF65-F5344CB8AC3E}">
        <p14:creationId xmlns:p14="http://schemas.microsoft.com/office/powerpoint/2010/main" val="1802507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eaLnBrk="0" fontAlgn="base" hangingPunct="0">
              <a:spcBef>
                <a:spcPct val="30000"/>
              </a:spcBef>
              <a:spcAft>
                <a:spcPct val="0"/>
              </a:spcAft>
              <a:defRPr/>
            </a:pPr>
            <a:r>
              <a:rPr lang="en-US" dirty="0" smtClean="0"/>
              <a:t>Summer 2012:</a:t>
            </a:r>
          </a:p>
          <a:p>
            <a:pPr defTabSz="990478" eaLnBrk="0" fontAlgn="base" hangingPunct="0">
              <a:spcBef>
                <a:spcPct val="30000"/>
              </a:spcBef>
              <a:spcAft>
                <a:spcPct val="0"/>
              </a:spcAft>
              <a:defRPr/>
            </a:pPr>
            <a:endParaRPr lang="en-US" dirty="0"/>
          </a:p>
          <a:p>
            <a:pPr defTabSz="990478" eaLnBrk="0" fontAlgn="base" hangingPunct="0">
              <a:spcBef>
                <a:spcPct val="30000"/>
              </a:spcBef>
              <a:spcAft>
                <a:spcPct val="0"/>
              </a:spcAft>
              <a:defRPr/>
            </a:pPr>
            <a:r>
              <a:rPr lang="en-US" dirty="0" smtClean="0"/>
              <a:t>SY 12-13:</a:t>
            </a:r>
          </a:p>
          <a:p>
            <a:pPr defTabSz="990478" eaLnBrk="0" fontAlgn="base" hangingPunct="0">
              <a:spcBef>
                <a:spcPct val="30000"/>
              </a:spcBef>
              <a:spcAft>
                <a:spcPct val="0"/>
              </a:spcAft>
              <a:defRPr/>
            </a:pPr>
            <a:endParaRPr lang="en-US" dirty="0"/>
          </a:p>
          <a:p>
            <a:pPr defTabSz="990478" eaLnBrk="0" fontAlgn="base" hangingPunct="0">
              <a:spcBef>
                <a:spcPct val="30000"/>
              </a:spcBef>
              <a:spcAft>
                <a:spcPct val="0"/>
              </a:spcAft>
              <a:defRPr/>
            </a:pPr>
            <a:r>
              <a:rPr lang="en-US" dirty="0" smtClean="0"/>
              <a:t>Summer 2013:</a:t>
            </a:r>
          </a:p>
          <a:p>
            <a:pPr defTabSz="990478" eaLnBrk="0" fontAlgn="base" hangingPunct="0">
              <a:spcBef>
                <a:spcPct val="30000"/>
              </a:spcBef>
              <a:spcAft>
                <a:spcPct val="0"/>
              </a:spcAft>
              <a:defRPr/>
            </a:pPr>
            <a:endParaRPr lang="en-US" dirty="0"/>
          </a:p>
          <a:p>
            <a:pPr defTabSz="990478" eaLnBrk="0" fontAlgn="base" hangingPunct="0">
              <a:spcBef>
                <a:spcPct val="30000"/>
              </a:spcBef>
              <a:spcAft>
                <a:spcPct val="0"/>
              </a:spcAft>
              <a:defRPr/>
            </a:pPr>
            <a:r>
              <a:rPr lang="en-US" dirty="0" smtClean="0"/>
              <a:t>SY 13-14:</a:t>
            </a:r>
          </a:p>
          <a:p>
            <a:endParaRPr lang="en-US" dirty="0"/>
          </a:p>
        </p:txBody>
      </p:sp>
      <p:sp>
        <p:nvSpPr>
          <p:cNvPr id="4" name="Slide Number Placeholder 3"/>
          <p:cNvSpPr>
            <a:spLocks noGrp="1"/>
          </p:cNvSpPr>
          <p:nvPr>
            <p:ph type="sldNum" sz="quarter" idx="10"/>
          </p:nvPr>
        </p:nvSpPr>
        <p:spPr/>
        <p:txBody>
          <a:bodyPr/>
          <a:lstStyle/>
          <a:p>
            <a:pPr>
              <a:defRPr/>
            </a:pPr>
            <a:fld id="{6FA21DDC-EA38-4C1E-9CF8-9A1EF67C368A}" type="slidenum">
              <a:rPr lang="en-US" smtClean="0">
                <a:solidFill>
                  <a:prstClr val="black"/>
                </a:solidFill>
              </a:rPr>
              <a:pPr>
                <a:def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normal process is usually curriculum, instruction, and assessment.  However, in the LCSD instruction is the heart of the matter.  Curriculum are the resources used in the classroom, whereas instruction is viewed as the teaching and learning of the standards.  Therefore, even with the Instructional Materials Adoption cycle falling a few years within the FLDOE CCSS Implementation schedule we have been able to move ahead with a strong CCSS Implementation plan.  In sharing our implementation plan with you, we’ll guide you through the areas of instruction, assessment and curriculum.  We’ll talk about what we have done in each of these main areas.</a:t>
            </a:r>
          </a:p>
          <a:p>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6</a:t>
            </a:fld>
            <a:endParaRPr lang="en-US"/>
          </a:p>
        </p:txBody>
      </p:sp>
    </p:spTree>
    <p:extLst>
      <p:ext uri="{BB962C8B-B14F-4D97-AF65-F5344CB8AC3E}">
        <p14:creationId xmlns:p14="http://schemas.microsoft.com/office/powerpoint/2010/main" val="2263718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dirty="0" smtClean="0"/>
              <a:t>The Lee County Academic Plan System was established to serve our students, teachers, and parents.  Our Academic Plans provide information and instructional objectives, vocabulary, and instructional resources for over 100 courses offered by the district.  They were written by outstanding teachers and curriculum coordinators within the District and are updated annually to ensure that all students receive the quality instruction needed to reach their greatest potential.</a:t>
            </a:r>
          </a:p>
          <a:p>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7</a:t>
            </a:fld>
            <a:endParaRPr lang="en-US"/>
          </a:p>
        </p:txBody>
      </p:sp>
    </p:spTree>
    <p:extLst>
      <p:ext uri="{BB962C8B-B14F-4D97-AF65-F5344CB8AC3E}">
        <p14:creationId xmlns:p14="http://schemas.microsoft.com/office/powerpoint/2010/main" val="725772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3ED1F2-C8E4-4D33-8FC8-4542AE6624EF}" type="slidenum">
              <a:rPr lang="en-US" smtClean="0"/>
              <a:pPr/>
              <a:t>8</a:t>
            </a:fld>
            <a:endParaRPr lang="en-US"/>
          </a:p>
        </p:txBody>
      </p:sp>
    </p:spTree>
    <p:extLst>
      <p:ext uri="{BB962C8B-B14F-4D97-AF65-F5344CB8AC3E}">
        <p14:creationId xmlns:p14="http://schemas.microsoft.com/office/powerpoint/2010/main" val="323399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ED1F2-C8E4-4D33-8FC8-4542AE6624EF}" type="slidenum">
              <a:rPr lang="en-US" smtClean="0"/>
              <a:pPr/>
              <a:t>13</a:t>
            </a:fld>
            <a:endParaRPr lang="en-US"/>
          </a:p>
        </p:txBody>
      </p:sp>
    </p:spTree>
    <p:extLst>
      <p:ext uri="{BB962C8B-B14F-4D97-AF65-F5344CB8AC3E}">
        <p14:creationId xmlns:p14="http://schemas.microsoft.com/office/powerpoint/2010/main" val="1629262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C10C06-D255-4793-A9B6-AFF80BF14589}" type="datetimeFigureOut">
              <a:rPr lang="en-US" smtClean="0"/>
              <a:pPr/>
              <a:t>5/21/2013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13F81-9247-4325-BE77-F681CCFA0B68}" type="slidenum">
              <a:rPr lang="en-US" smtClean="0"/>
              <a:pPr/>
              <a:t>‹#›</a:t>
            </a:fld>
            <a:endParaRPr lang="en-US"/>
          </a:p>
        </p:txBody>
      </p:sp>
    </p:spTree>
    <p:extLst>
      <p:ext uri="{BB962C8B-B14F-4D97-AF65-F5344CB8AC3E}">
        <p14:creationId xmlns:p14="http://schemas.microsoft.com/office/powerpoint/2010/main" val="346921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10C06-D255-4793-A9B6-AFF80BF14589}" type="datetimeFigureOut">
              <a:rPr lang="en-US" smtClean="0"/>
              <a:pPr/>
              <a:t>5/21/2013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13F81-9247-4325-BE77-F681CCFA0B68}" type="slidenum">
              <a:rPr lang="en-US" smtClean="0"/>
              <a:pPr/>
              <a:t>‹#›</a:t>
            </a:fld>
            <a:endParaRPr lang="en-US"/>
          </a:p>
        </p:txBody>
      </p:sp>
    </p:spTree>
    <p:extLst>
      <p:ext uri="{BB962C8B-B14F-4D97-AF65-F5344CB8AC3E}">
        <p14:creationId xmlns:p14="http://schemas.microsoft.com/office/powerpoint/2010/main" val="349092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10C06-D255-4793-A9B6-AFF80BF14589}" type="datetimeFigureOut">
              <a:rPr lang="en-US" smtClean="0"/>
              <a:pPr/>
              <a:t>5/21/2013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13F81-9247-4325-BE77-F681CCFA0B68}" type="slidenum">
              <a:rPr lang="en-US" smtClean="0"/>
              <a:pPr/>
              <a:t>‹#›</a:t>
            </a:fld>
            <a:endParaRPr lang="en-US"/>
          </a:p>
        </p:txBody>
      </p:sp>
    </p:spTree>
    <p:extLst>
      <p:ext uri="{BB962C8B-B14F-4D97-AF65-F5344CB8AC3E}">
        <p14:creationId xmlns:p14="http://schemas.microsoft.com/office/powerpoint/2010/main" val="1465553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5/21/2013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819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5/21/2013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527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5/21/2013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806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5/21/2013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858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A615B9-72BE-794A-A679-3F7F99D0135D}" type="datetimeFigureOut">
              <a:rPr lang="en-US" smtClean="0">
                <a:solidFill>
                  <a:prstClr val="black">
                    <a:tint val="75000"/>
                  </a:prstClr>
                </a:solidFill>
              </a:rPr>
              <a:pPr/>
              <a:t>5/21/2013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789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A615B9-72BE-794A-A679-3F7F99D0135D}" type="datetimeFigureOut">
              <a:rPr lang="en-US" smtClean="0">
                <a:solidFill>
                  <a:prstClr val="black">
                    <a:tint val="75000"/>
                  </a:prstClr>
                </a:solidFill>
              </a:rPr>
              <a:pPr/>
              <a:t>5/21/2013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420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615B9-72BE-794A-A679-3F7F99D0135D}" type="datetimeFigureOut">
              <a:rPr lang="en-US" smtClean="0">
                <a:solidFill>
                  <a:prstClr val="black">
                    <a:tint val="75000"/>
                  </a:prstClr>
                </a:solidFill>
              </a:rPr>
              <a:pPr/>
              <a:t>5/21/2013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105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5/21/2013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9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10C06-D255-4793-A9B6-AFF80BF14589}" type="datetimeFigureOut">
              <a:rPr lang="en-US" smtClean="0"/>
              <a:pPr/>
              <a:t>5/21/2013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13F81-9247-4325-BE77-F681CCFA0B68}" type="slidenum">
              <a:rPr lang="en-US" smtClean="0"/>
              <a:pPr/>
              <a:t>‹#›</a:t>
            </a:fld>
            <a:endParaRPr lang="en-US"/>
          </a:p>
        </p:txBody>
      </p:sp>
    </p:spTree>
    <p:extLst>
      <p:ext uri="{BB962C8B-B14F-4D97-AF65-F5344CB8AC3E}">
        <p14:creationId xmlns:p14="http://schemas.microsoft.com/office/powerpoint/2010/main" val="2915465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5/21/2013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39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5/21/2013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369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5/21/2013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725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161" y="864158"/>
            <a:ext cx="8822452" cy="5395965"/>
          </a:xfrm>
          <a:prstGeom prst="rect">
            <a:avLst/>
          </a:prstGeom>
        </p:spPr>
        <p:txBody>
          <a:bodyPr/>
          <a:lstStyle>
            <a:lvl1pPr marL="342900" indent="-342900">
              <a:buFontTx/>
              <a:buBlip>
                <a:blip r:embed="rId2"/>
              </a:buBlip>
              <a:defRPr kern="1200" baseline="0">
                <a:solidFill>
                  <a:srgbClr val="0F3546"/>
                </a:solidFill>
              </a:defRPr>
            </a:lvl1pPr>
            <a:lvl2pPr marL="742950" indent="-285750">
              <a:buFontTx/>
              <a:buBlip>
                <a:blip r:embed="rId3"/>
              </a:buBlip>
              <a:defRPr kern="1200" baseline="0">
                <a:solidFill>
                  <a:srgbClr val="0F3546"/>
                </a:solidFill>
              </a:defRPr>
            </a:lvl2pPr>
            <a:lvl3pPr>
              <a:buClr>
                <a:srgbClr val="0F3546"/>
              </a:buClr>
              <a:defRPr kern="1200" baseline="0">
                <a:solidFill>
                  <a:srgbClr val="0F3546"/>
                </a:solidFill>
              </a:defRPr>
            </a:lvl3pPr>
            <a:lvl4pPr>
              <a:buClr>
                <a:srgbClr val="0F3546"/>
              </a:buClr>
              <a:defRPr kern="1200" baseline="0">
                <a:solidFill>
                  <a:srgbClr val="0F3546"/>
                </a:solidFill>
              </a:defRPr>
            </a:lvl4pPr>
            <a:lvl5pPr marL="2057400" indent="-228600">
              <a:buClr>
                <a:srgbClr val="0F3546"/>
              </a:buClr>
              <a:buFont typeface="Wingdings" pitchFamily="2" charset="2"/>
              <a:buChar char="§"/>
              <a:defRPr kern="1200" baseline="0">
                <a:solidFill>
                  <a:srgbClr val="0F354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a:xfrm>
            <a:off x="241160" y="80388"/>
            <a:ext cx="8842545" cy="59285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877759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C10C06-D255-4793-A9B6-AFF80BF14589}" type="datetimeFigureOut">
              <a:rPr lang="en-US" smtClean="0"/>
              <a:pPr/>
              <a:t>5/21/2013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13F81-9247-4325-BE77-F681CCFA0B68}" type="slidenum">
              <a:rPr lang="en-US" smtClean="0"/>
              <a:pPr/>
              <a:t>‹#›</a:t>
            </a:fld>
            <a:endParaRPr lang="en-US"/>
          </a:p>
        </p:txBody>
      </p:sp>
    </p:spTree>
    <p:extLst>
      <p:ext uri="{BB962C8B-B14F-4D97-AF65-F5344CB8AC3E}">
        <p14:creationId xmlns:p14="http://schemas.microsoft.com/office/powerpoint/2010/main" val="266087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C10C06-D255-4793-A9B6-AFF80BF14589}" type="datetimeFigureOut">
              <a:rPr lang="en-US" smtClean="0"/>
              <a:pPr/>
              <a:t>5/21/2013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13F81-9247-4325-BE77-F681CCFA0B68}" type="slidenum">
              <a:rPr lang="en-US" smtClean="0"/>
              <a:pPr/>
              <a:t>‹#›</a:t>
            </a:fld>
            <a:endParaRPr lang="en-US"/>
          </a:p>
        </p:txBody>
      </p:sp>
    </p:spTree>
    <p:extLst>
      <p:ext uri="{BB962C8B-B14F-4D97-AF65-F5344CB8AC3E}">
        <p14:creationId xmlns:p14="http://schemas.microsoft.com/office/powerpoint/2010/main" val="111477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C10C06-D255-4793-A9B6-AFF80BF14589}" type="datetimeFigureOut">
              <a:rPr lang="en-US" smtClean="0"/>
              <a:pPr/>
              <a:t>5/21/2013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C13F81-9247-4325-BE77-F681CCFA0B68}" type="slidenum">
              <a:rPr lang="en-US" smtClean="0"/>
              <a:pPr/>
              <a:t>‹#›</a:t>
            </a:fld>
            <a:endParaRPr lang="en-US"/>
          </a:p>
        </p:txBody>
      </p:sp>
    </p:spTree>
    <p:extLst>
      <p:ext uri="{BB962C8B-B14F-4D97-AF65-F5344CB8AC3E}">
        <p14:creationId xmlns:p14="http://schemas.microsoft.com/office/powerpoint/2010/main" val="3144314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C10C06-D255-4793-A9B6-AFF80BF14589}" type="datetimeFigureOut">
              <a:rPr lang="en-US" smtClean="0"/>
              <a:pPr/>
              <a:t>5/21/2013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C13F81-9247-4325-BE77-F681CCFA0B68}" type="slidenum">
              <a:rPr lang="en-US" smtClean="0"/>
              <a:pPr/>
              <a:t>‹#›</a:t>
            </a:fld>
            <a:endParaRPr lang="en-US"/>
          </a:p>
        </p:txBody>
      </p:sp>
    </p:spTree>
    <p:extLst>
      <p:ext uri="{BB962C8B-B14F-4D97-AF65-F5344CB8AC3E}">
        <p14:creationId xmlns:p14="http://schemas.microsoft.com/office/powerpoint/2010/main" val="340015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C10C06-D255-4793-A9B6-AFF80BF14589}" type="datetimeFigureOut">
              <a:rPr lang="en-US" smtClean="0"/>
              <a:pPr/>
              <a:t>5/21/2013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C13F81-9247-4325-BE77-F681CCFA0B68}" type="slidenum">
              <a:rPr lang="en-US" smtClean="0"/>
              <a:pPr/>
              <a:t>‹#›</a:t>
            </a:fld>
            <a:endParaRPr lang="en-US"/>
          </a:p>
        </p:txBody>
      </p:sp>
    </p:spTree>
    <p:extLst>
      <p:ext uri="{BB962C8B-B14F-4D97-AF65-F5344CB8AC3E}">
        <p14:creationId xmlns:p14="http://schemas.microsoft.com/office/powerpoint/2010/main" val="80363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C10C06-D255-4793-A9B6-AFF80BF14589}" type="datetimeFigureOut">
              <a:rPr lang="en-US" smtClean="0"/>
              <a:pPr/>
              <a:t>5/21/2013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13F81-9247-4325-BE77-F681CCFA0B68}" type="slidenum">
              <a:rPr lang="en-US" smtClean="0"/>
              <a:pPr/>
              <a:t>‹#›</a:t>
            </a:fld>
            <a:endParaRPr lang="en-US"/>
          </a:p>
        </p:txBody>
      </p:sp>
    </p:spTree>
    <p:extLst>
      <p:ext uri="{BB962C8B-B14F-4D97-AF65-F5344CB8AC3E}">
        <p14:creationId xmlns:p14="http://schemas.microsoft.com/office/powerpoint/2010/main" val="197624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C10C06-D255-4793-A9B6-AFF80BF14589}" type="datetimeFigureOut">
              <a:rPr lang="en-US" smtClean="0"/>
              <a:pPr/>
              <a:t>5/21/2013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13F81-9247-4325-BE77-F681CCFA0B68}" type="slidenum">
              <a:rPr lang="en-US" smtClean="0"/>
              <a:pPr/>
              <a:t>‹#›</a:t>
            </a:fld>
            <a:endParaRPr lang="en-US"/>
          </a:p>
        </p:txBody>
      </p:sp>
    </p:spTree>
    <p:extLst>
      <p:ext uri="{BB962C8B-B14F-4D97-AF65-F5344CB8AC3E}">
        <p14:creationId xmlns:p14="http://schemas.microsoft.com/office/powerpoint/2010/main" val="124937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10C06-D255-4793-A9B6-AFF80BF14589}" type="datetimeFigureOut">
              <a:rPr lang="en-US" smtClean="0"/>
              <a:pPr/>
              <a:t>5/21/2013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13F81-9247-4325-BE77-F681CCFA0B68}" type="slidenum">
              <a:rPr lang="en-US" smtClean="0"/>
              <a:pPr/>
              <a:t>‹#›</a:t>
            </a:fld>
            <a:endParaRPr lang="en-US"/>
          </a:p>
        </p:txBody>
      </p:sp>
    </p:spTree>
    <p:extLst>
      <p:ext uri="{BB962C8B-B14F-4D97-AF65-F5344CB8AC3E}">
        <p14:creationId xmlns:p14="http://schemas.microsoft.com/office/powerpoint/2010/main" val="413184305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EA615B9-72BE-794A-A679-3F7F99D0135D}" type="datetimeFigureOut">
              <a:rPr lang="en-US" smtClean="0">
                <a:solidFill>
                  <a:prstClr val="black">
                    <a:tint val="75000"/>
                  </a:prstClr>
                </a:solidFill>
              </a:rPr>
              <a:pPr defTabSz="457200"/>
              <a:t>5/21/2013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3244734-1A3E-8142-86F9-065E7C6318E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854535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wmf"/></Relationships>
</file>

<file path=ppt/slides/_rels/slide14.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30.pn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1.wm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6.png"/><Relationship Id="rId7" Type="http://schemas.openxmlformats.org/officeDocument/2006/relationships/diagramQuickStyle" Target="../diagrams/quickStyle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1.wmf"/><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PattiDE@leeschools.ne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mailto:Lorimh@leeschools.ne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curriculum.leeschools.net/ccss/ccsshome.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 y="0"/>
            <a:ext cx="9141975" cy="6858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 y="0"/>
            <a:ext cx="9141975" cy="68580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 y="0"/>
            <a:ext cx="9141975" cy="6858000"/>
          </a:xfrm>
          <a:prstGeom prst="rect">
            <a:avLst/>
          </a:prstGeom>
        </p:spPr>
      </p:pic>
      <p:pic>
        <p:nvPicPr>
          <p:cNvPr id="12" name="iStock_000011019767_NTSCVideo_SmallWeb.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3886200" y="53563"/>
            <a:ext cx="5256723" cy="3942543"/>
          </a:xfrm>
          <a:prstGeom prst="rect">
            <a:avLst/>
          </a:prstGeom>
        </p:spPr>
      </p:pic>
      <p:pic>
        <p:nvPicPr>
          <p:cNvPr id="21" name="Picture 20"/>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 y="1207304"/>
            <a:ext cx="4389715" cy="30419"/>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166258" y="2609977"/>
            <a:ext cx="5231780" cy="4294091"/>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5" y="0"/>
            <a:ext cx="9141975" cy="6858000"/>
          </a:xfrm>
          <a:prstGeom prst="rect">
            <a:avLst/>
          </a:prstGeom>
        </p:spPr>
      </p:pic>
      <p:sp>
        <p:nvSpPr>
          <p:cNvPr id="10" name="TextBox 9"/>
          <p:cNvSpPr txBox="1"/>
          <p:nvPr/>
        </p:nvSpPr>
        <p:spPr>
          <a:xfrm>
            <a:off x="212370" y="745639"/>
            <a:ext cx="5185668" cy="461665"/>
          </a:xfrm>
          <a:prstGeom prst="rect">
            <a:avLst/>
          </a:prstGeom>
          <a:noFill/>
        </p:spPr>
        <p:txBody>
          <a:bodyPr wrap="square" rtlCol="0">
            <a:spAutoFit/>
          </a:bodyPr>
          <a:lstStyle/>
          <a:p>
            <a:pPr defTabSz="457200"/>
            <a:r>
              <a:rPr lang="en-US" sz="2400" dirty="0" smtClean="0">
                <a:solidFill>
                  <a:srgbClr val="1E4079"/>
                </a:solidFill>
                <a:latin typeface="+mj-lt"/>
              </a:rPr>
              <a:t>Common Core State Standards</a:t>
            </a:r>
            <a:endParaRPr lang="en-US" sz="2400" dirty="0">
              <a:solidFill>
                <a:srgbClr val="1E4079"/>
              </a:solidFill>
              <a:latin typeface="+mj-lt"/>
            </a:endParaRPr>
          </a:p>
        </p:txBody>
      </p:sp>
      <p:sp>
        <p:nvSpPr>
          <p:cNvPr id="19" name="Rectangle 18"/>
          <p:cNvSpPr/>
          <p:nvPr/>
        </p:nvSpPr>
        <p:spPr>
          <a:xfrm>
            <a:off x="212370" y="1348166"/>
            <a:ext cx="2631298" cy="400110"/>
          </a:xfrm>
          <a:prstGeom prst="rect">
            <a:avLst/>
          </a:prstGeom>
        </p:spPr>
        <p:txBody>
          <a:bodyPr wrap="none">
            <a:spAutoFit/>
          </a:bodyPr>
          <a:lstStyle/>
          <a:p>
            <a:pPr defTabSz="457200"/>
            <a:r>
              <a:rPr lang="en-US" sz="2000" dirty="0" smtClean="0">
                <a:solidFill>
                  <a:srgbClr val="1E4079"/>
                </a:solidFill>
              </a:rPr>
              <a:t>Unleashing a Wave of</a:t>
            </a:r>
          </a:p>
        </p:txBody>
      </p:sp>
      <p:sp>
        <p:nvSpPr>
          <p:cNvPr id="20" name="Rectangle 19"/>
          <p:cNvSpPr/>
          <p:nvPr/>
        </p:nvSpPr>
        <p:spPr>
          <a:xfrm>
            <a:off x="192492" y="1581910"/>
            <a:ext cx="4694106" cy="677108"/>
          </a:xfrm>
          <a:prstGeom prst="rect">
            <a:avLst/>
          </a:prstGeom>
        </p:spPr>
        <p:txBody>
          <a:bodyPr wrap="none">
            <a:spAutoFit/>
          </a:bodyPr>
          <a:lstStyle/>
          <a:p>
            <a:pPr defTabSz="457200"/>
            <a:r>
              <a:rPr lang="en-US" sz="3800" b="1" dirty="0" smtClean="0">
                <a:solidFill>
                  <a:srgbClr val="1E4079"/>
                </a:solidFill>
              </a:rPr>
              <a:t>NEW INNOVATION </a:t>
            </a:r>
            <a:endParaRPr lang="en-US" sz="3800" b="1" dirty="0">
              <a:solidFill>
                <a:srgbClr val="1E4079"/>
              </a:solidFill>
            </a:endParaRPr>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3321340"/>
            <a:ext cx="4059429" cy="3504762"/>
          </a:xfrm>
          <a:prstGeom prst="rect">
            <a:avLst/>
          </a:prstGeom>
        </p:spPr>
      </p:pic>
    </p:spTree>
    <p:extLst>
      <p:ext uri="{BB962C8B-B14F-4D97-AF65-F5344CB8AC3E}">
        <p14:creationId xmlns:p14="http://schemas.microsoft.com/office/powerpoint/2010/main" val="3267230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1000"/>
                            </p:stCondLst>
                            <p:childTnLst>
                              <p:par>
                                <p:cTn id="12" presetID="2" presetClass="entr" presetSubtype="1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 presetClass="mediacall" presetSubtype="0" fill="hold" nodeType="afterEffect">
                                  <p:stCondLst>
                                    <p:cond delay="0"/>
                                  </p:stCondLst>
                                  <p:childTnLst>
                                    <p:cmd type="call" cmd="playFrom(0.0)">
                                      <p:cBhvr>
                                        <p:cTn id="21" dur="13380" fill="hold"/>
                                        <p:tgtEl>
                                          <p:spTgt spid="12"/>
                                        </p:tgtEl>
                                      </p:cBhvr>
                                    </p:cmd>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repeatCount="indefinite" fill="remove" display="0">
                  <p:stCondLst>
                    <p:cond delay="indefinite"/>
                  </p:stCondLst>
                </p:cTn>
                <p:tgtEl>
                  <p:spTgt spid="12"/>
                </p:tgtEl>
              </p:cMediaNode>
            </p:video>
          </p:childTnLst>
        </p:cTn>
      </p:par>
    </p:tnLst>
    <p:bldLst>
      <p:bldP spid="10"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Teacher/Administrator Workgroups</a:t>
            </a:r>
            <a:endParaRPr lang="en-US" dirty="0"/>
          </a:p>
        </p:txBody>
      </p:sp>
      <p:pic>
        <p:nvPicPr>
          <p:cNvPr id="1027" name="Picture 3" descr="C:\Users\pattide\AppData\Local\Microsoft\Windows\Temporary Internet Files\Content.Outlook\FZVTYFKA\IMG_12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3075" y="1447800"/>
            <a:ext cx="337185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attide\AppData\Local\Microsoft\Windows\Temporary Internet Files\Content.Outlook\FZVTYFKA\IMG_12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 y="1259679"/>
            <a:ext cx="3638550" cy="27289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attide\AppData\Local\Microsoft\Windows\Temporary Internet Files\Content.Outlook\FZVTYFKA\IMG_12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171700"/>
            <a:ext cx="32575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attide\AppData\Local\Microsoft\Windows\Temporary Internet Files\Content.Outlook\FZVTYFKA\IMG_12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1609724"/>
            <a:ext cx="5562600" cy="417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randombar(horizontal)">
                                      <p:cBhvr>
                                        <p:cTn id="14" dur="500"/>
                                        <p:tgtEl>
                                          <p:spTgt spid="102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p:cTn id="27" dur="500" fill="hold"/>
                                        <p:tgtEl>
                                          <p:spTgt spid="1026"/>
                                        </p:tgtEl>
                                        <p:attrNameLst>
                                          <p:attrName>ppt_w</p:attrName>
                                        </p:attrNameLst>
                                      </p:cBhvr>
                                      <p:tavLst>
                                        <p:tav tm="0">
                                          <p:val>
                                            <p:fltVal val="0"/>
                                          </p:val>
                                        </p:tav>
                                        <p:tav tm="100000">
                                          <p:val>
                                            <p:strVal val="#ppt_w"/>
                                          </p:val>
                                        </p:tav>
                                      </p:tavLst>
                                    </p:anim>
                                    <p:anim calcmode="lin" valueType="num">
                                      <p:cBhvr>
                                        <p:cTn id="28" dur="500" fill="hold"/>
                                        <p:tgtEl>
                                          <p:spTgt spid="1026"/>
                                        </p:tgtEl>
                                        <p:attrNameLst>
                                          <p:attrName>ppt_h</p:attrName>
                                        </p:attrNameLst>
                                      </p:cBhvr>
                                      <p:tavLst>
                                        <p:tav tm="0">
                                          <p:val>
                                            <p:fltVal val="0"/>
                                          </p:val>
                                        </p:tav>
                                        <p:tav tm="100000">
                                          <p:val>
                                            <p:strVal val="#ppt_h"/>
                                          </p:val>
                                        </p:tav>
                                      </p:tavLst>
                                    </p:anim>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New Academic Plan Template</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0"/>
            <a:ext cx="7951785" cy="5602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88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789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244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536" y="93070"/>
            <a:ext cx="6429329" cy="1354729"/>
          </a:xfrm>
        </p:spPr>
        <p:txBody>
          <a:bodyPr>
            <a:normAutofit fontScale="90000"/>
          </a:bodyPr>
          <a:lstStyle/>
          <a:p>
            <a:r>
              <a:rPr lang="en-US" dirty="0" smtClean="0">
                <a:solidFill>
                  <a:srgbClr val="92D050"/>
                </a:solidFill>
              </a:rPr>
              <a:t>Professional Development: Affecting the Classroom</a:t>
            </a:r>
            <a:endParaRPr lang="en-US" dirty="0">
              <a:solidFill>
                <a:srgbClr val="92D050"/>
              </a:solidFill>
            </a:endParaRPr>
          </a:p>
        </p:txBody>
      </p:sp>
      <p:grpSp>
        <p:nvGrpSpPr>
          <p:cNvPr id="4" name="Group 3"/>
          <p:cNvGrpSpPr/>
          <p:nvPr/>
        </p:nvGrpSpPr>
        <p:grpSpPr>
          <a:xfrm>
            <a:off x="-1" y="76200"/>
            <a:ext cx="2649537" cy="1371600"/>
            <a:chOff x="-1" y="76200"/>
            <a:chExt cx="2649537" cy="1449509"/>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6200"/>
              <a:ext cx="2649537" cy="144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5-Point Star 4"/>
            <p:cNvSpPr>
              <a:spLocks noChangeAspect="1"/>
            </p:cNvSpPr>
            <p:nvPr/>
          </p:nvSpPr>
          <p:spPr>
            <a:xfrm>
              <a:off x="2133600" y="533400"/>
              <a:ext cx="164592" cy="16459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CandaceMA\AppData\Local\Microsoft\Windows\Temporary Internet Files\Content.IE5\QMKKBWO4\MC90043466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1" y="152400"/>
              <a:ext cx="228600" cy="2103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2953072" y="1411069"/>
            <a:ext cx="5352728" cy="369332"/>
          </a:xfrm>
          <a:prstGeom prst="rect">
            <a:avLst/>
          </a:prstGeom>
          <a:noFill/>
        </p:spPr>
        <p:txBody>
          <a:bodyPr wrap="square" rtlCol="0">
            <a:spAutoFit/>
          </a:bodyPr>
          <a:lstStyle/>
          <a:p>
            <a:pPr algn="ctr"/>
            <a:r>
              <a:rPr lang="en-US" dirty="0"/>
              <a:t>Adding the </a:t>
            </a:r>
            <a:r>
              <a:rPr lang="en-US" dirty="0" smtClean="0"/>
              <a:t>Pillars: </a:t>
            </a:r>
            <a:r>
              <a:rPr lang="en-US" i="1" dirty="0" smtClean="0"/>
              <a:t>2012-2013 </a:t>
            </a:r>
            <a:r>
              <a:rPr lang="en-US" i="1" dirty="0"/>
              <a:t>School </a:t>
            </a:r>
            <a:r>
              <a:rPr lang="en-US" i="1" dirty="0" smtClean="0"/>
              <a:t>Year</a:t>
            </a:r>
            <a:endParaRPr lang="en-US" i="1" dirty="0"/>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6667" y="1996074"/>
            <a:ext cx="1308535" cy="4152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87502" y="2527191"/>
            <a:ext cx="761077" cy="3059478"/>
          </a:xfrm>
          <a:prstGeom prst="rect">
            <a:avLst/>
          </a:prstGeom>
          <a:noFill/>
        </p:spPr>
        <p:txBody>
          <a:bodyPr vert="vert270" wrap="square" rtlCol="0" anchor="ctr">
            <a:spAutoFit/>
          </a:bodyPr>
          <a:lstStyle/>
          <a:p>
            <a:pPr algn="ctr"/>
            <a:r>
              <a:rPr lang="en-US" sz="2400" b="1" dirty="0" smtClean="0">
                <a:solidFill>
                  <a:schemeClr val="bg1">
                    <a:lumMod val="95000"/>
                    <a:lumOff val="5000"/>
                  </a:schemeClr>
                </a:solidFill>
              </a:rPr>
              <a:t>Close Reading</a:t>
            </a:r>
            <a:endParaRPr lang="en-US" sz="2400" b="1" dirty="0">
              <a:solidFill>
                <a:schemeClr val="bg1">
                  <a:lumMod val="95000"/>
                  <a:lumOff val="5000"/>
                </a:schemeClr>
              </a:solidFill>
            </a:endParaRPr>
          </a:p>
        </p:txBody>
      </p:sp>
      <p:grpSp>
        <p:nvGrpSpPr>
          <p:cNvPr id="11" name="Group 10"/>
          <p:cNvGrpSpPr/>
          <p:nvPr/>
        </p:nvGrpSpPr>
        <p:grpSpPr>
          <a:xfrm>
            <a:off x="6020035" y="2020051"/>
            <a:ext cx="1308535" cy="4152149"/>
            <a:chOff x="6020035" y="2020051"/>
            <a:chExt cx="1308535" cy="4152149"/>
          </a:xfrm>
        </p:grpSpPr>
        <p:pic>
          <p:nvPicPr>
            <p:cNvPr id="1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0035" y="2020051"/>
              <a:ext cx="1308535" cy="4152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293764" y="2447970"/>
              <a:ext cx="761077" cy="3059478"/>
            </a:xfrm>
            <a:prstGeom prst="rect">
              <a:avLst/>
            </a:prstGeom>
            <a:noFill/>
          </p:spPr>
          <p:txBody>
            <a:bodyPr vert="vert270" wrap="square" rtlCol="0" anchor="ctr">
              <a:spAutoFit/>
            </a:bodyPr>
            <a:lstStyle/>
            <a:p>
              <a:pPr algn="ctr"/>
              <a:r>
                <a:rPr lang="en-US" sz="2400" b="1" dirty="0" smtClean="0">
                  <a:solidFill>
                    <a:schemeClr val="bg1">
                      <a:lumMod val="95000"/>
                      <a:lumOff val="5000"/>
                    </a:schemeClr>
                  </a:solidFill>
                </a:rPr>
                <a:t>Math Talk</a:t>
              </a:r>
              <a:endParaRPr lang="en-US" sz="2400" b="1" dirty="0">
                <a:solidFill>
                  <a:schemeClr val="bg1">
                    <a:lumMod val="95000"/>
                    <a:lumOff val="5000"/>
                  </a:schemeClr>
                </a:solidFill>
              </a:endParaRPr>
            </a:p>
          </p:txBody>
        </p:sp>
      </p:grpSp>
      <p:grpSp>
        <p:nvGrpSpPr>
          <p:cNvPr id="9" name="Group 8"/>
          <p:cNvGrpSpPr/>
          <p:nvPr/>
        </p:nvGrpSpPr>
        <p:grpSpPr>
          <a:xfrm>
            <a:off x="4597863" y="2020051"/>
            <a:ext cx="1308535" cy="4152149"/>
            <a:chOff x="4597863" y="2020051"/>
            <a:chExt cx="1308535" cy="4152149"/>
          </a:xfrm>
        </p:grpSpPr>
        <p:pic>
          <p:nvPicPr>
            <p:cNvPr id="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7863" y="2020051"/>
              <a:ext cx="1308535" cy="4152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702463" y="2566387"/>
              <a:ext cx="1099333" cy="3059478"/>
            </a:xfrm>
            <a:prstGeom prst="rect">
              <a:avLst/>
            </a:prstGeom>
            <a:noFill/>
          </p:spPr>
          <p:txBody>
            <a:bodyPr vert="vert270" wrap="square" rtlCol="0" anchor="ctr">
              <a:spAutoFit/>
            </a:bodyPr>
            <a:lstStyle/>
            <a:p>
              <a:pPr algn="ctr"/>
              <a:r>
                <a:rPr lang="en-US" sz="2000" b="1" dirty="0" smtClean="0">
                  <a:solidFill>
                    <a:schemeClr val="bg1">
                      <a:lumMod val="95000"/>
                      <a:lumOff val="5000"/>
                    </a:schemeClr>
                  </a:solidFill>
                </a:rPr>
                <a:t>Text-Dependent Questions</a:t>
              </a:r>
              <a:endParaRPr lang="en-US" sz="2000" b="1" dirty="0">
                <a:solidFill>
                  <a:schemeClr val="bg1">
                    <a:lumMod val="95000"/>
                    <a:lumOff val="5000"/>
                  </a:schemeClr>
                </a:solidFill>
              </a:endParaRPr>
            </a:p>
          </p:txBody>
        </p:sp>
      </p:grpSp>
      <p:grpSp>
        <p:nvGrpSpPr>
          <p:cNvPr id="8" name="Group 7"/>
          <p:cNvGrpSpPr/>
          <p:nvPr/>
        </p:nvGrpSpPr>
        <p:grpSpPr>
          <a:xfrm>
            <a:off x="457200" y="1981200"/>
            <a:ext cx="1308535" cy="4152149"/>
            <a:chOff x="457200" y="1981200"/>
            <a:chExt cx="1308535" cy="4152149"/>
          </a:xfrm>
        </p:grpSpPr>
        <p:pic>
          <p:nvPicPr>
            <p:cNvPr id="1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981200"/>
              <a:ext cx="1308535" cy="4152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77237" y="2527191"/>
              <a:ext cx="1268462" cy="3059478"/>
            </a:xfrm>
            <a:prstGeom prst="rect">
              <a:avLst/>
            </a:prstGeom>
            <a:noFill/>
          </p:spPr>
          <p:txBody>
            <a:bodyPr vert="vert270" wrap="square" rtlCol="0" anchor="ctr">
              <a:spAutoFit/>
            </a:bodyPr>
            <a:lstStyle/>
            <a:p>
              <a:pPr algn="ctr"/>
              <a:r>
                <a:rPr lang="en-US" sz="2400" b="1" dirty="0" smtClean="0">
                  <a:solidFill>
                    <a:schemeClr val="bg1">
                      <a:lumMod val="95000"/>
                      <a:lumOff val="5000"/>
                    </a:schemeClr>
                  </a:solidFill>
                </a:rPr>
                <a:t>Text Complexity</a:t>
              </a:r>
              <a:endParaRPr lang="en-US" sz="2400" b="1" dirty="0">
                <a:solidFill>
                  <a:schemeClr val="bg1">
                    <a:lumMod val="95000"/>
                    <a:lumOff val="5000"/>
                  </a:schemeClr>
                </a:solidFill>
              </a:endParaRPr>
            </a:p>
          </p:txBody>
        </p:sp>
      </p:grpSp>
      <p:pic>
        <p:nvPicPr>
          <p:cNvPr id="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4364" y="1981200"/>
            <a:ext cx="1308535" cy="4152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824058" y="2508041"/>
            <a:ext cx="1268462" cy="3059478"/>
          </a:xfrm>
          <a:prstGeom prst="rect">
            <a:avLst/>
          </a:prstGeom>
          <a:noFill/>
        </p:spPr>
        <p:txBody>
          <a:bodyPr vert="vert270" wrap="square" rtlCol="0" anchor="ctr">
            <a:spAutoFit/>
          </a:bodyPr>
          <a:lstStyle/>
          <a:p>
            <a:pPr algn="ctr"/>
            <a:r>
              <a:rPr lang="en-US" sz="2400" b="1" dirty="0" smtClean="0">
                <a:solidFill>
                  <a:schemeClr val="bg1">
                    <a:lumMod val="95000"/>
                    <a:lumOff val="5000"/>
                  </a:schemeClr>
                </a:solidFill>
              </a:rPr>
              <a:t>Reading/SS Integration</a:t>
            </a:r>
            <a:endParaRPr lang="en-US" sz="2400" b="1" dirty="0">
              <a:solidFill>
                <a:schemeClr val="bg1">
                  <a:lumMod val="95000"/>
                  <a:lumOff val="5000"/>
                </a:schemeClr>
              </a:solidFill>
            </a:endParaRPr>
          </a:p>
        </p:txBody>
      </p:sp>
      <p:grpSp>
        <p:nvGrpSpPr>
          <p:cNvPr id="10" name="Group 9"/>
          <p:cNvGrpSpPr/>
          <p:nvPr/>
        </p:nvGrpSpPr>
        <p:grpSpPr>
          <a:xfrm>
            <a:off x="7378265" y="2020051"/>
            <a:ext cx="1308535" cy="4152149"/>
            <a:chOff x="7378265" y="2020051"/>
            <a:chExt cx="1308535" cy="4152149"/>
          </a:xfrm>
        </p:grpSpPr>
        <p:pic>
          <p:nvPicPr>
            <p:cNvPr id="2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8265" y="2020051"/>
              <a:ext cx="1308535" cy="4152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482865" y="2508041"/>
              <a:ext cx="1099333" cy="3059478"/>
            </a:xfrm>
            <a:prstGeom prst="rect">
              <a:avLst/>
            </a:prstGeom>
            <a:noFill/>
          </p:spPr>
          <p:txBody>
            <a:bodyPr vert="vert270" wrap="square" rtlCol="0" anchor="ctr">
              <a:spAutoFit/>
            </a:bodyPr>
            <a:lstStyle/>
            <a:p>
              <a:pPr algn="ctr"/>
              <a:r>
                <a:rPr lang="en-US" sz="2000" b="1" dirty="0" smtClean="0">
                  <a:solidFill>
                    <a:schemeClr val="bg1">
                      <a:lumMod val="95000"/>
                      <a:lumOff val="5000"/>
                    </a:schemeClr>
                  </a:solidFill>
                </a:rPr>
                <a:t>Coach &amp; Contact Trainings</a:t>
              </a:r>
              <a:endParaRPr lang="en-US" sz="2000" b="1" dirty="0">
                <a:solidFill>
                  <a:schemeClr val="bg1">
                    <a:lumMod val="95000"/>
                    <a:lumOff val="5000"/>
                  </a:schemeClr>
                </a:solidFill>
              </a:endParaRPr>
            </a:p>
          </p:txBody>
        </p:sp>
      </p:grpSp>
    </p:spTree>
    <p:extLst>
      <p:ext uri="{BB962C8B-B14F-4D97-AF65-F5344CB8AC3E}">
        <p14:creationId xmlns:p14="http://schemas.microsoft.com/office/powerpoint/2010/main" val="672798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536" y="93070"/>
            <a:ext cx="6429329" cy="1354729"/>
          </a:xfrm>
        </p:spPr>
        <p:txBody>
          <a:bodyPr>
            <a:normAutofit fontScale="90000"/>
          </a:bodyPr>
          <a:lstStyle/>
          <a:p>
            <a:r>
              <a:rPr lang="en-US" dirty="0" smtClean="0">
                <a:solidFill>
                  <a:srgbClr val="92D050"/>
                </a:solidFill>
              </a:rPr>
              <a:t>Professional Development: Affecting the Classroom</a:t>
            </a:r>
            <a:endParaRPr lang="en-US" dirty="0">
              <a:solidFill>
                <a:srgbClr val="92D050"/>
              </a:solidFill>
            </a:endParaRPr>
          </a:p>
        </p:txBody>
      </p:sp>
      <p:grpSp>
        <p:nvGrpSpPr>
          <p:cNvPr id="4" name="Group 3"/>
          <p:cNvGrpSpPr/>
          <p:nvPr/>
        </p:nvGrpSpPr>
        <p:grpSpPr>
          <a:xfrm>
            <a:off x="-1" y="76200"/>
            <a:ext cx="2649537" cy="1371600"/>
            <a:chOff x="-1" y="76200"/>
            <a:chExt cx="2649537" cy="1449509"/>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6200"/>
              <a:ext cx="2649537" cy="144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5-Point Star 4"/>
            <p:cNvSpPr>
              <a:spLocks noChangeAspect="1"/>
            </p:cNvSpPr>
            <p:nvPr/>
          </p:nvSpPr>
          <p:spPr>
            <a:xfrm>
              <a:off x="2133600" y="533400"/>
              <a:ext cx="164592" cy="16459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CandaceMA\AppData\Local\Microsoft\Windows\Temporary Internet Files\Content.IE5\QMKKBWO4\MC90043466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1" y="152400"/>
              <a:ext cx="228600" cy="21037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9" name="Picture 5" descr="C:\Users\CandaceMA\AppData\Local\Microsoft\Windows\Temporary Internet Files\Content.IE5\EE3BKICK\MP90040226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539" y="2146725"/>
            <a:ext cx="1755920" cy="2632596"/>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C:\Users\CandaceMA\AppData\Local\Microsoft\Windows\Temporary Internet Files\Content.IE5\79QWT0CM\MP90040112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2177" y="2146725"/>
            <a:ext cx="1460245" cy="1825752"/>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1" name="Picture 7" descr="C:\Users\CandaceMA\AppData\Local\Microsoft\Windows\Temporary Internet Files\Content.IE5\QMKKBWO4\MP90039955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1102" y="4114800"/>
            <a:ext cx="2102397" cy="2628638"/>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94459" y="1776338"/>
            <a:ext cx="5127717" cy="5632311"/>
          </a:xfrm>
          <a:prstGeom prst="rect">
            <a:avLst/>
          </a:prstGeom>
          <a:noFill/>
        </p:spPr>
        <p:txBody>
          <a:bodyPr wrap="square" rtlCol="0">
            <a:spAutoFit/>
          </a:bodyPr>
          <a:lstStyle/>
          <a:p>
            <a:pPr marL="342900" indent="-342900">
              <a:buFont typeface="Arial" pitchFamily="34" charset="0"/>
              <a:buChar char="•"/>
            </a:pPr>
            <a:r>
              <a:rPr lang="en-US" sz="2400" dirty="0" smtClean="0"/>
              <a:t>Dr. Tim Shanahan presents on the Challenge of the CCSS</a:t>
            </a:r>
          </a:p>
          <a:p>
            <a:pPr marL="285750" indent="-285750">
              <a:buFont typeface="Arial" pitchFamily="34" charset="0"/>
              <a:buChar char="•"/>
            </a:pPr>
            <a:endParaRPr lang="en-US" sz="1200" dirty="0" smtClean="0"/>
          </a:p>
          <a:p>
            <a:pPr marL="285750" indent="-285750">
              <a:buFont typeface="Arial" pitchFamily="34" charset="0"/>
              <a:buChar char="•"/>
            </a:pPr>
            <a:r>
              <a:rPr lang="en-US" sz="2400" dirty="0" smtClean="0"/>
              <a:t>Instructional Shifts of the CCSS ELA (Whole/Part)</a:t>
            </a:r>
          </a:p>
          <a:p>
            <a:pPr marL="285750" indent="-285750">
              <a:buFont typeface="Arial" pitchFamily="34" charset="0"/>
              <a:buChar char="•"/>
            </a:pPr>
            <a:endParaRPr lang="en-US" sz="1200" dirty="0"/>
          </a:p>
          <a:p>
            <a:pPr marL="285750" indent="-285750">
              <a:buFont typeface="Arial" pitchFamily="34" charset="0"/>
              <a:buChar char="•"/>
            </a:pPr>
            <a:r>
              <a:rPr lang="en-US" sz="2400" dirty="0" smtClean="0"/>
              <a:t>FCAT 2.0 Reading &amp; Math training</a:t>
            </a:r>
          </a:p>
          <a:p>
            <a:pPr marL="285750" indent="-285750">
              <a:buFont typeface="Arial" pitchFamily="34" charset="0"/>
              <a:buChar char="•"/>
            </a:pPr>
            <a:endParaRPr lang="en-US" sz="1200" dirty="0" smtClean="0"/>
          </a:p>
          <a:p>
            <a:pPr marL="285750" indent="-285750">
              <a:buFont typeface="Arial" pitchFamily="34" charset="0"/>
              <a:buChar char="•"/>
            </a:pPr>
            <a:r>
              <a:rPr lang="en-US" sz="2400" dirty="0" smtClean="0"/>
              <a:t>Summer 2012 CCSS Training (Text Complexity and CIS)</a:t>
            </a:r>
          </a:p>
          <a:p>
            <a:endParaRPr lang="en-US" sz="2400" dirty="0" smtClean="0"/>
          </a:p>
          <a:p>
            <a:pPr marL="285750" indent="-285750">
              <a:buFont typeface="Arial" pitchFamily="34" charset="0"/>
              <a:buChar char="•"/>
            </a:pPr>
            <a:r>
              <a:rPr lang="en-US" sz="2400" dirty="0" smtClean="0"/>
              <a:t>Fall/Spring: Close Reading</a:t>
            </a:r>
          </a:p>
          <a:p>
            <a:pPr marL="285750" indent="-285750">
              <a:buFont typeface="Arial" pitchFamily="34" charset="0"/>
              <a:buChar char="•"/>
            </a:pPr>
            <a:endParaRPr lang="en-US" sz="2400" dirty="0"/>
          </a:p>
          <a:p>
            <a:pPr marL="285750" indent="-285750">
              <a:buFont typeface="Arial" pitchFamily="34" charset="0"/>
              <a:buChar char="•"/>
            </a:pPr>
            <a:r>
              <a:rPr lang="en-US" sz="2400" dirty="0" smtClean="0"/>
              <a:t>Summer/Fall: Text-Based Questioning</a:t>
            </a:r>
          </a:p>
          <a:p>
            <a:pPr marL="285750" indent="-285750">
              <a:buFont typeface="Arial" pitchFamily="34" charset="0"/>
              <a:buChar char="•"/>
            </a:pPr>
            <a:endParaRPr lang="en-US" dirty="0" smtClean="0"/>
          </a:p>
          <a:p>
            <a:endParaRPr lang="en-US" dirty="0" smtClean="0"/>
          </a:p>
        </p:txBody>
      </p:sp>
      <p:pic>
        <p:nvPicPr>
          <p:cNvPr id="6148" name="Picture 4" descr="C:\Users\Christinerb\AppData\Local\Microsoft\Windows\Temporary Internet Files\Content.IE5\9O7P4DLU\MC900056533[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410" y="4876800"/>
            <a:ext cx="1741049" cy="1741049"/>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35283" y="1447799"/>
            <a:ext cx="5880786" cy="369332"/>
          </a:xfrm>
          <a:prstGeom prst="rect">
            <a:avLst/>
          </a:prstGeom>
          <a:noFill/>
        </p:spPr>
        <p:txBody>
          <a:bodyPr wrap="square" rtlCol="0">
            <a:spAutoFit/>
          </a:bodyPr>
          <a:lstStyle/>
          <a:p>
            <a:pPr algn="ctr"/>
            <a:r>
              <a:rPr lang="en-US" dirty="0"/>
              <a:t>Building the </a:t>
            </a:r>
            <a:r>
              <a:rPr lang="en-US" dirty="0" smtClean="0"/>
              <a:t>Foundation</a:t>
            </a:r>
            <a:endParaRPr lang="en-US" dirty="0"/>
          </a:p>
        </p:txBody>
      </p:sp>
    </p:spTree>
    <p:extLst>
      <p:ext uri="{BB962C8B-B14F-4D97-AF65-F5344CB8AC3E}">
        <p14:creationId xmlns:p14="http://schemas.microsoft.com/office/powerpoint/2010/main" val="945879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354729"/>
          </a:xfrm>
        </p:spPr>
        <p:txBody>
          <a:bodyPr>
            <a:normAutofit/>
          </a:bodyPr>
          <a:lstStyle/>
          <a:p>
            <a:r>
              <a:rPr lang="en-US" dirty="0" smtClean="0"/>
              <a:t>Adding the Pillars: </a:t>
            </a:r>
            <a:br>
              <a:rPr lang="en-US" dirty="0" smtClean="0"/>
            </a:br>
            <a:r>
              <a:rPr lang="en-US" sz="3000" dirty="0" smtClean="0"/>
              <a:t>District Preschool Training – Text Complexity</a:t>
            </a:r>
            <a:endParaRPr lang="en-US" sz="3000"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057400"/>
            <a:ext cx="622013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53" y="67843"/>
            <a:ext cx="673894" cy="416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153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354729"/>
          </a:xfrm>
        </p:spPr>
        <p:txBody>
          <a:bodyPr>
            <a:normAutofit/>
          </a:bodyPr>
          <a:lstStyle/>
          <a:p>
            <a:r>
              <a:rPr lang="en-US" dirty="0" smtClean="0"/>
              <a:t>Adding the Pillars: </a:t>
            </a:r>
            <a:br>
              <a:rPr lang="en-US" dirty="0" smtClean="0"/>
            </a:br>
            <a:r>
              <a:rPr lang="en-US" sz="3000" dirty="0" smtClean="0"/>
              <a:t>Reading/Social Studies Integration</a:t>
            </a:r>
            <a:endParaRPr lang="en-US" sz="30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752600"/>
            <a:ext cx="6858000" cy="41719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057" y="152400"/>
            <a:ext cx="673833" cy="416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599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Adding the Pillars: </a:t>
            </a:r>
            <a:br>
              <a:rPr lang="en-US" dirty="0" smtClean="0"/>
            </a:br>
            <a:r>
              <a:rPr lang="en-US" sz="3300" dirty="0" smtClean="0"/>
              <a:t>Close Reading</a:t>
            </a:r>
            <a:endParaRPr lang="en-US" sz="33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508" y="1295400"/>
            <a:ext cx="7528985" cy="506623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81" y="76200"/>
            <a:ext cx="672815" cy="416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508" y="1295399"/>
            <a:ext cx="7528985" cy="506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266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Adding the Pillars: </a:t>
            </a:r>
            <a:br>
              <a:rPr lang="en-US" dirty="0" smtClean="0"/>
            </a:br>
            <a:r>
              <a:rPr lang="en-US" sz="3300" dirty="0" smtClean="0"/>
              <a:t>Text-Dependent Questions</a:t>
            </a:r>
            <a:endParaRPr lang="en-US" sz="33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524000"/>
            <a:ext cx="7010400" cy="503584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06" y="76200"/>
            <a:ext cx="672815" cy="416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514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439738" y="0"/>
            <a:ext cx="8247062" cy="1143000"/>
          </a:xfrm>
        </p:spPr>
        <p:txBody>
          <a:bodyPr>
            <a:noAutofit/>
          </a:bodyPr>
          <a:lstStyle/>
          <a:p>
            <a:pPr algn="ctr">
              <a:buNone/>
            </a:pPr>
            <a:r>
              <a:rPr lang="en-US" sz="4000" b="1" dirty="0" smtClean="0">
                <a:latin typeface="+mj-lt"/>
                <a:cs typeface="Arial" pitchFamily="34" charset="0"/>
              </a:rPr>
              <a:t>Adding the Pillars:</a:t>
            </a:r>
            <a:br>
              <a:rPr lang="en-US" sz="4000" b="1" dirty="0" smtClean="0">
                <a:latin typeface="+mj-lt"/>
                <a:cs typeface="Arial" pitchFamily="34" charset="0"/>
              </a:rPr>
            </a:br>
            <a:r>
              <a:rPr lang="en-US" sz="3000" b="1" dirty="0" smtClean="0">
                <a:cs typeface="Arial" pitchFamily="34" charset="0"/>
              </a:rPr>
              <a:t>Math Talk</a:t>
            </a:r>
            <a:endParaRPr lang="en-US" sz="3000" b="1" dirty="0">
              <a:cs typeface="Arial" pitchFamily="34"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39" y="92966"/>
            <a:ext cx="669925"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295400"/>
            <a:ext cx="2438400" cy="1485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074286"/>
            <a:ext cx="2466975" cy="1495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137" y="5029199"/>
            <a:ext cx="2457450" cy="1514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0" y="5048250"/>
            <a:ext cx="2447925" cy="1495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5587" y="3059999"/>
            <a:ext cx="2486025" cy="15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8600" y="1295400"/>
            <a:ext cx="2476500" cy="1504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47249" y="5038724"/>
            <a:ext cx="2457450" cy="1514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278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36569C"/>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770" y="1981200"/>
            <a:ext cx="1564167" cy="1943819"/>
          </a:xfrm>
          <a:prstGeom prst="round2DiagRect">
            <a:avLst>
              <a:gd name="adj1" fmla="val 16667"/>
              <a:gd name="adj2" fmla="val 0"/>
            </a:avLst>
          </a:prstGeom>
          <a:ln w="9525">
            <a:no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770" y="421480"/>
            <a:ext cx="5058230" cy="10578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4343400"/>
            <a:ext cx="3711751" cy="2191702"/>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136921"/>
            <a:ext cx="3124200" cy="1907564"/>
          </a:xfrm>
          <a:prstGeom prst="round2DiagRect">
            <a:avLst>
              <a:gd name="adj1" fmla="val 16667"/>
              <a:gd name="adj2" fmla="val 0"/>
            </a:avLst>
          </a:prstGeom>
          <a:ln w="9525">
            <a:no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4343400"/>
            <a:ext cx="3733800" cy="2258060"/>
          </a:xfrm>
          <a:prstGeom prst="round2DiagRect">
            <a:avLst>
              <a:gd name="adj1" fmla="val 16667"/>
              <a:gd name="adj2" fmla="val 0"/>
            </a:avLst>
          </a:prstGeom>
          <a:ln w="9525">
            <a:no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6833" y="1983768"/>
            <a:ext cx="1609725" cy="1943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48819" y="4343401"/>
            <a:ext cx="963613" cy="2191702"/>
          </a:xfrm>
          <a:prstGeom prst="rect">
            <a:avLst/>
          </a:prstGeom>
          <a:gradFill>
            <a:gsLst>
              <a:gs pos="0">
                <a:srgbClr val="92D050"/>
              </a:gs>
              <a:gs pos="17000">
                <a:srgbClr val="FFD757"/>
              </a:gs>
              <a:gs pos="100000">
                <a:srgbClr val="92D050"/>
              </a:gs>
            </a:gsLst>
            <a:path path="circle">
              <a:fillToRect l="100000" b="100000"/>
            </a:path>
          </a:gradFill>
          <a:ln>
            <a:noFill/>
          </a:ln>
          <a:effectLst>
            <a:outerShdw blurRad="292100" dist="139700" dir="2700000" algn="tl" rotWithShape="0">
              <a:srgbClr val="333333">
                <a:alpha val="65000"/>
              </a:srgbClr>
            </a:outerShdw>
          </a:effectLst>
        </p:spPr>
      </p:pic>
      <p:sp>
        <p:nvSpPr>
          <p:cNvPr id="18" name="Title 1"/>
          <p:cNvSpPr>
            <a:spLocks noGrp="1"/>
          </p:cNvSpPr>
          <p:nvPr>
            <p:ph type="ctrTitle"/>
          </p:nvPr>
        </p:nvSpPr>
        <p:spPr>
          <a:xfrm>
            <a:off x="3429000" y="1981200"/>
            <a:ext cx="5181600" cy="1470025"/>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latin typeface="Impact" pitchFamily="34" charset="0"/>
                <a:cs typeface="Aharoni" pitchFamily="2" charset="-79"/>
              </a:rPr>
              <a:t>Reaching the </a:t>
            </a:r>
            <a:br>
              <a:rPr lang="en-US" sz="3600" b="1" dirty="0" smtClean="0">
                <a:ln/>
                <a:solidFill>
                  <a:schemeClr val="accent3"/>
                </a:solidFill>
                <a:latin typeface="Impact" pitchFamily="34" charset="0"/>
                <a:cs typeface="Aharoni" pitchFamily="2" charset="-79"/>
              </a:rPr>
            </a:br>
            <a:r>
              <a:rPr lang="en-US" sz="3600" b="1" dirty="0" smtClean="0">
                <a:ln/>
                <a:solidFill>
                  <a:schemeClr val="accent3"/>
                </a:solidFill>
                <a:latin typeface="Impact" pitchFamily="34" charset="0"/>
                <a:cs typeface="Aharoni" pitchFamily="2" charset="-79"/>
              </a:rPr>
              <a:t>Core of Common Core</a:t>
            </a:r>
            <a:endParaRPr lang="en-US" sz="3600" b="1" dirty="0">
              <a:ln/>
              <a:solidFill>
                <a:schemeClr val="accent3"/>
              </a:solidFill>
              <a:latin typeface="Impact" pitchFamily="34" charset="0"/>
              <a:cs typeface="Aharoni" pitchFamily="2" charset="-79"/>
            </a:endParaRPr>
          </a:p>
        </p:txBody>
      </p:sp>
      <p:sp>
        <p:nvSpPr>
          <p:cNvPr id="19" name="Subtitle 2"/>
          <p:cNvSpPr>
            <a:spLocks noGrp="1"/>
          </p:cNvSpPr>
          <p:nvPr>
            <p:ph type="subTitle" idx="1"/>
          </p:nvPr>
        </p:nvSpPr>
        <p:spPr>
          <a:xfrm>
            <a:off x="4050531" y="3429000"/>
            <a:ext cx="4114800" cy="685800"/>
          </a:xfrm>
        </p:spPr>
        <p:txBody>
          <a:bodyPr>
            <a:normAutofit/>
          </a:bodyPr>
          <a:lstStyle/>
          <a:p>
            <a:pPr algn="l"/>
            <a:r>
              <a:rPr lang="en-US" sz="2300" b="1" i="1" dirty="0" smtClean="0">
                <a:latin typeface="Maiandra GD" pitchFamily="34" charset="0"/>
              </a:rPr>
              <a:t>Lee County Public Schools</a:t>
            </a:r>
          </a:p>
        </p:txBody>
      </p:sp>
    </p:spTree>
    <p:extLst>
      <p:ext uri="{BB962C8B-B14F-4D97-AF65-F5344CB8AC3E}">
        <p14:creationId xmlns:p14="http://schemas.microsoft.com/office/powerpoint/2010/main" val="6970150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Adding the Pillars: </a:t>
            </a:r>
            <a:br>
              <a:rPr lang="en-US" dirty="0" smtClean="0"/>
            </a:br>
            <a:r>
              <a:rPr lang="en-US" sz="3300" dirty="0" smtClean="0"/>
              <a:t>Coach &amp; Contact Trainings</a:t>
            </a:r>
            <a:endParaRPr lang="en-US" sz="3300" dirty="0"/>
          </a:p>
        </p:txBody>
      </p:sp>
      <p:pic>
        <p:nvPicPr>
          <p:cNvPr id="2050" name="Picture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37" y="1828800"/>
            <a:ext cx="8261286" cy="457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30" y="76200"/>
            <a:ext cx="672815" cy="416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83087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58" y="189712"/>
            <a:ext cx="6035041" cy="1258088"/>
          </a:xfrm>
        </p:spPr>
        <p:txBody>
          <a:bodyPr>
            <a:normAutofit fontScale="90000"/>
          </a:bodyPr>
          <a:lstStyle/>
          <a:p>
            <a:r>
              <a:rPr lang="en-US" dirty="0" smtClean="0">
                <a:solidFill>
                  <a:srgbClr val="92D050"/>
                </a:solidFill>
              </a:rPr>
              <a:t>District and Classroom</a:t>
            </a:r>
            <a:br>
              <a:rPr lang="en-US" dirty="0" smtClean="0">
                <a:solidFill>
                  <a:srgbClr val="92D050"/>
                </a:solidFill>
              </a:rPr>
            </a:br>
            <a:r>
              <a:rPr lang="en-US" dirty="0" smtClean="0">
                <a:solidFill>
                  <a:srgbClr val="92D050"/>
                </a:solidFill>
              </a:rPr>
              <a:t>Assessments</a:t>
            </a:r>
            <a:endParaRPr lang="en-US" dirty="0">
              <a:solidFill>
                <a:srgbClr val="92D050"/>
              </a:solidFill>
            </a:endParaRPr>
          </a:p>
        </p:txBody>
      </p:sp>
      <p:grpSp>
        <p:nvGrpSpPr>
          <p:cNvPr id="6" name="Group 5"/>
          <p:cNvGrpSpPr/>
          <p:nvPr/>
        </p:nvGrpSpPr>
        <p:grpSpPr>
          <a:xfrm>
            <a:off x="-1" y="76200"/>
            <a:ext cx="2651760" cy="1371600"/>
            <a:chOff x="-1" y="76200"/>
            <a:chExt cx="2731833" cy="1449509"/>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6200"/>
              <a:ext cx="2649537" cy="144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5-Point Star 4"/>
            <p:cNvSpPr>
              <a:spLocks noChangeAspect="1"/>
            </p:cNvSpPr>
            <p:nvPr/>
          </p:nvSpPr>
          <p:spPr>
            <a:xfrm>
              <a:off x="2567240" y="895437"/>
              <a:ext cx="164592" cy="16459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CandaceMA\AppData\Local\Microsoft\Windows\Temporary Internet Files\Content.IE5\QMKKBWO4\MC90043466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1" y="152400"/>
              <a:ext cx="228600" cy="210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CandaceMA\AppData\Local\Microsoft\Windows\Temporary Internet Files\Content.IE5\QMKKBWO4\MC90043466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498647"/>
              <a:ext cx="228600" cy="21037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2579971366"/>
              </p:ext>
            </p:extLst>
          </p:nvPr>
        </p:nvGraphicFramePr>
        <p:xfrm>
          <a:off x="381000" y="1219200"/>
          <a:ext cx="8382000" cy="548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88691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Math Assessments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Blueprints</a:t>
            </a:r>
          </a:p>
          <a:p>
            <a:pPr lvl="1"/>
            <a:r>
              <a:rPr lang="en-US" dirty="0" smtClean="0"/>
              <a:t>Kindergarten and 1</a:t>
            </a:r>
            <a:r>
              <a:rPr lang="en-US" baseline="30000" dirty="0" smtClean="0"/>
              <a:t>st</a:t>
            </a:r>
            <a:r>
              <a:rPr lang="en-US" dirty="0" smtClean="0"/>
              <a:t> grade Common Course Exams (CCEs) created to align with Common Core State Standard</a:t>
            </a:r>
          </a:p>
          <a:p>
            <a:pPr lvl="1"/>
            <a:r>
              <a:rPr lang="en-US" dirty="0"/>
              <a:t>S</a:t>
            </a:r>
            <a:r>
              <a:rPr lang="en-US" dirty="0" smtClean="0"/>
              <a:t>erve as an instructional guide for administrators and teachers</a:t>
            </a:r>
          </a:p>
          <a:p>
            <a:pPr lvl="1"/>
            <a:r>
              <a:rPr lang="en-US" dirty="0"/>
              <a:t>C</a:t>
            </a:r>
            <a:r>
              <a:rPr lang="en-US" dirty="0" smtClean="0"/>
              <a:t>ontains information with regards to:</a:t>
            </a:r>
          </a:p>
          <a:p>
            <a:pPr lvl="2"/>
            <a:r>
              <a:rPr lang="en-US" dirty="0"/>
              <a:t>Standards</a:t>
            </a:r>
          </a:p>
          <a:p>
            <a:pPr lvl="2"/>
            <a:r>
              <a:rPr lang="en-US" dirty="0"/>
              <a:t>Depth of knowledge</a:t>
            </a:r>
          </a:p>
          <a:p>
            <a:pPr lvl="2"/>
            <a:r>
              <a:rPr lang="en-US" dirty="0"/>
              <a:t>Quarter alignment</a:t>
            </a:r>
          </a:p>
          <a:p>
            <a:pPr lvl="2"/>
            <a:r>
              <a:rPr lang="en-US" dirty="0"/>
              <a:t>Notes </a:t>
            </a:r>
            <a:endParaRPr lang="en-US" dirty="0" smtClean="0"/>
          </a:p>
          <a:p>
            <a:pPr lvl="1"/>
            <a:r>
              <a:rPr lang="en-US" dirty="0" smtClean="0"/>
              <a:t>A link can be found in the academic plans</a:t>
            </a:r>
          </a:p>
          <a:p>
            <a:pPr lvl="2"/>
            <a:endParaRPr lang="en-US" dirty="0"/>
          </a:p>
        </p:txBody>
      </p:sp>
    </p:spTree>
    <p:extLst>
      <p:ext uri="{BB962C8B-B14F-4D97-AF65-F5344CB8AC3E}">
        <p14:creationId xmlns:p14="http://schemas.microsoft.com/office/powerpoint/2010/main" val="419734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17"/>
            <a:ext cx="8229600" cy="1143000"/>
          </a:xfrm>
        </p:spPr>
        <p:txBody>
          <a:bodyPr/>
          <a:lstStyle/>
          <a:p>
            <a:r>
              <a:rPr lang="en-US" dirty="0" smtClean="0"/>
              <a:t>District Math Assessments</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14400"/>
            <a:ext cx="5491018"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1" y="2743200"/>
            <a:ext cx="4295774"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990600" y="3266770"/>
            <a:ext cx="3054784" cy="3438830"/>
            <a:chOff x="990600" y="3266770"/>
            <a:chExt cx="3054784" cy="3438830"/>
          </a:xfrm>
        </p:grpSpPr>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535934" y="4793304"/>
              <a:ext cx="3438830" cy="385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6297" y="3304308"/>
              <a:ext cx="2209087" cy="3401292"/>
            </a:xfrm>
            <a:prstGeom prst="round2DiagRect">
              <a:avLst>
                <a:gd name="adj1" fmla="val 16667"/>
                <a:gd name="adj2" fmla="val 0"/>
              </a:avLst>
            </a:prstGeom>
            <a:ln w="9525">
              <a:no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40935397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2122" y="189711"/>
            <a:ext cx="6144678" cy="1258089"/>
          </a:xfrm>
        </p:spPr>
        <p:txBody>
          <a:bodyPr>
            <a:normAutofit fontScale="90000"/>
          </a:bodyPr>
          <a:lstStyle/>
          <a:p>
            <a:r>
              <a:rPr lang="en-US" dirty="0" smtClean="0">
                <a:solidFill>
                  <a:srgbClr val="92D050"/>
                </a:solidFill>
              </a:rPr>
              <a:t>Instructional Materials Adoption</a:t>
            </a:r>
            <a:endParaRPr lang="en-US" dirty="0">
              <a:solidFill>
                <a:srgbClr val="92D050"/>
              </a:solidFill>
            </a:endParaRPr>
          </a:p>
        </p:txBody>
      </p:sp>
      <p:grpSp>
        <p:nvGrpSpPr>
          <p:cNvPr id="3" name="Group 2"/>
          <p:cNvGrpSpPr/>
          <p:nvPr/>
        </p:nvGrpSpPr>
        <p:grpSpPr>
          <a:xfrm>
            <a:off x="-1" y="76201"/>
            <a:ext cx="2649537" cy="1371600"/>
            <a:chOff x="-1" y="76200"/>
            <a:chExt cx="2819401" cy="1449509"/>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76200"/>
              <a:ext cx="2649537" cy="144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5-Point Star 4"/>
            <p:cNvSpPr>
              <a:spLocks noChangeAspect="1"/>
            </p:cNvSpPr>
            <p:nvPr/>
          </p:nvSpPr>
          <p:spPr>
            <a:xfrm>
              <a:off x="2457268" y="1219200"/>
              <a:ext cx="164592" cy="16459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CandaceMA\AppData\Local\Microsoft\Windows\Temporary Internet Files\Content.IE5\QMKKBWO4\MC90043466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1" y="152400"/>
              <a:ext cx="228600" cy="210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CandaceMA\AppData\Local\Microsoft\Windows\Temporary Internet Files\Content.IE5\QMKKBWO4\MC90043466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498647"/>
              <a:ext cx="228600" cy="210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CandaceMA\AppData\Local\Microsoft\Windows\Temporary Internet Files\Content.IE5\QMKKBWO4\MC90043466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861422"/>
              <a:ext cx="228600" cy="21037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447801"/>
            <a:ext cx="6370201" cy="5333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a:spLocks noGrp="1"/>
          </p:cNvSpPr>
          <p:nvPr>
            <p:ph idx="1"/>
          </p:nvPr>
        </p:nvSpPr>
        <p:spPr>
          <a:xfrm>
            <a:off x="6858000" y="1905000"/>
            <a:ext cx="2057400" cy="4724400"/>
          </a:xfrm>
        </p:spPr>
        <p:txBody>
          <a:bodyPr>
            <a:noAutofit/>
          </a:bodyPr>
          <a:lstStyle/>
          <a:p>
            <a:pPr marL="0" indent="0" algn="ctr">
              <a:buNone/>
            </a:pPr>
            <a:r>
              <a:rPr lang="en-US" sz="2600" dirty="0" smtClean="0"/>
              <a:t>Adopting CCSS materials!!!</a:t>
            </a:r>
          </a:p>
          <a:p>
            <a:pPr marL="0" indent="0">
              <a:buNone/>
            </a:pPr>
            <a:endParaRPr lang="en-US" sz="2600" dirty="0"/>
          </a:p>
          <a:p>
            <a:pPr marL="0" indent="0" algn="ctr">
              <a:buNone/>
            </a:pPr>
            <a:r>
              <a:rPr lang="en-US" sz="2000" dirty="0" smtClean="0"/>
              <a:t>2012-2013 Adoption Process year for a 2013-2014 implementation!</a:t>
            </a:r>
            <a:endParaRPr lang="en-US" sz="2000" dirty="0"/>
          </a:p>
        </p:txBody>
      </p:sp>
    </p:spTree>
    <p:extLst>
      <p:ext uri="{BB962C8B-B14F-4D97-AF65-F5344CB8AC3E}">
        <p14:creationId xmlns:p14="http://schemas.microsoft.com/office/powerpoint/2010/main" val="17387480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6900" y="127666"/>
            <a:ext cx="5410200" cy="6587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09638" y="2800350"/>
            <a:ext cx="4352925" cy="5810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16521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3070"/>
            <a:ext cx="8926465" cy="1354729"/>
          </a:xfrm>
        </p:spPr>
        <p:txBody>
          <a:bodyPr>
            <a:normAutofit/>
          </a:bodyPr>
          <a:lstStyle/>
          <a:p>
            <a:r>
              <a:rPr lang="en-US" dirty="0" smtClean="0">
                <a:solidFill>
                  <a:srgbClr val="92D050"/>
                </a:solidFill>
              </a:rPr>
              <a:t>Professional Development </a:t>
            </a:r>
            <a:br>
              <a:rPr lang="en-US" dirty="0" smtClean="0">
                <a:solidFill>
                  <a:srgbClr val="92D050"/>
                </a:solidFill>
              </a:rPr>
            </a:br>
            <a:r>
              <a:rPr lang="en-US" sz="3300" dirty="0" smtClean="0">
                <a:solidFill>
                  <a:srgbClr val="92D050"/>
                </a:solidFill>
                <a:latin typeface="+mn-lt"/>
              </a:rPr>
              <a:t>Summer 2013 Preschool Training</a:t>
            </a:r>
            <a:endParaRPr lang="en-US" sz="3300" dirty="0">
              <a:solidFill>
                <a:srgbClr val="92D050"/>
              </a:solidFill>
              <a:latin typeface="+mn-l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59" y="1295400"/>
            <a:ext cx="4288623" cy="5429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408210" y="2268917"/>
            <a:ext cx="4876560" cy="3482181"/>
          </a:xfrm>
          <a:prstGeom prst="round2DiagRect">
            <a:avLst>
              <a:gd name="adj1" fmla="val 16667"/>
              <a:gd name="adj2" fmla="val 0"/>
            </a:avLst>
          </a:prstGeom>
          <a:ln w="9525">
            <a:no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553578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9223" name="Picture 7" descr="C:\Users\CandaceMA\AppData\Local\Microsoft\Windows\Temporary Internet Files\Content.IE5\79QWT0CM\MC900383308[1].wm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917479"/>
            <a:ext cx="6172200" cy="3940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011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Presenters</a:t>
            </a:r>
            <a:endParaRPr lang="en-US" b="1" spc="150" dirty="0">
              <a:ln w="11430"/>
              <a:solidFill>
                <a:srgbClr val="F8F8F8"/>
              </a:solidFill>
              <a:effectLst>
                <a:outerShdw blurRad="25400" algn="tl" rotWithShape="0">
                  <a:srgbClr val="000000">
                    <a:alpha val="43000"/>
                  </a:srgbClr>
                </a:outerShdw>
              </a:effectLst>
            </a:endParaRPr>
          </a:p>
        </p:txBody>
      </p:sp>
      <p:sp>
        <p:nvSpPr>
          <p:cNvPr id="3" name="Content Placeholder 2"/>
          <p:cNvSpPr>
            <a:spLocks noGrp="1"/>
          </p:cNvSpPr>
          <p:nvPr>
            <p:ph idx="1"/>
          </p:nvPr>
        </p:nvSpPr>
        <p:spPr>
          <a:xfrm>
            <a:off x="342900" y="1371600"/>
            <a:ext cx="8458200" cy="5181600"/>
          </a:xfrm>
          <a:ln>
            <a:noFill/>
          </a:ln>
        </p:spPr>
        <p:txBody>
          <a:bodyPr/>
          <a:lstStyle/>
          <a:p>
            <a:r>
              <a:rPr lang="en-US" sz="2600" dirty="0" smtClean="0"/>
              <a:t>Patti Elkin, Director: Curriculum &amp; Staff Development</a:t>
            </a:r>
          </a:p>
          <a:p>
            <a:pPr lvl="1"/>
            <a:r>
              <a:rPr lang="en-US" sz="2200" dirty="0" smtClean="0">
                <a:hlinkClick r:id="rId3"/>
              </a:rPr>
              <a:t>PattiDE@leeschools.net</a:t>
            </a:r>
            <a:r>
              <a:rPr lang="en-US" sz="2200" dirty="0" smtClean="0"/>
              <a:t> </a:t>
            </a:r>
          </a:p>
          <a:p>
            <a:pPr marL="457200" lvl="1" indent="0">
              <a:buNone/>
            </a:pPr>
            <a:endParaRPr lang="en-US" sz="2200" dirty="0" smtClean="0"/>
          </a:p>
          <a:p>
            <a:r>
              <a:rPr lang="en-US" sz="2500" dirty="0" smtClean="0"/>
              <a:t>Lori Houchin, Coordinator for Secondary Reading</a:t>
            </a:r>
          </a:p>
          <a:p>
            <a:pPr marL="0" indent="0">
              <a:buNone/>
            </a:pPr>
            <a:r>
              <a:rPr lang="en-US" sz="2500" dirty="0"/>
              <a:t> </a:t>
            </a:r>
            <a:r>
              <a:rPr lang="en-US" sz="2500" dirty="0" smtClean="0"/>
              <a:t>    - </a:t>
            </a:r>
            <a:r>
              <a:rPr lang="en-US" sz="2500" dirty="0" smtClean="0">
                <a:hlinkClick r:id="rId4"/>
              </a:rPr>
              <a:t>Lorimh@leeschools.net</a:t>
            </a:r>
            <a:endParaRPr lang="en-US" sz="2500" dirty="0" smtClean="0"/>
          </a:p>
          <a:p>
            <a:pPr marL="0" indent="0">
              <a:buNone/>
            </a:pPr>
            <a:endParaRPr lang="en-US" sz="2100" dirty="0" smtClean="0"/>
          </a:p>
          <a:p>
            <a:pPr marL="457200" lvl="1" indent="0">
              <a:buNone/>
            </a:pPr>
            <a:endParaRPr lang="en-US" sz="2100" dirty="0"/>
          </a:p>
          <a:p>
            <a:endParaRPr lang="en-US" dirty="0"/>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5486400"/>
            <a:ext cx="5058230" cy="1057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346824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Lee County Common Core Website</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804" y="1600199"/>
            <a:ext cx="8726596" cy="495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196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0"/>
          <p:cNvGrpSpPr/>
          <p:nvPr/>
        </p:nvGrpSpPr>
        <p:grpSpPr>
          <a:xfrm>
            <a:off x="0" y="3020396"/>
            <a:ext cx="9144000" cy="142875"/>
            <a:chOff x="0" y="2730836"/>
            <a:chExt cx="9144000" cy="142875"/>
          </a:xfrm>
        </p:grpSpPr>
        <p:sp>
          <p:nvSpPr>
            <p:cNvPr id="53251" name="Rectangle 3"/>
            <p:cNvSpPr>
              <a:spLocks noChangeArrowheads="1"/>
            </p:cNvSpPr>
            <p:nvPr/>
          </p:nvSpPr>
          <p:spPr bwMode="gray">
            <a:xfrm>
              <a:off x="0" y="2775286"/>
              <a:ext cx="9144000" cy="53975"/>
            </a:xfrm>
            <a:prstGeom prst="rect">
              <a:avLst/>
            </a:prstGeom>
            <a:gradFill rotWithShape="1">
              <a:gsLst>
                <a:gs pos="0">
                  <a:srgbClr val="808080"/>
                </a:gs>
                <a:gs pos="100000">
                  <a:srgbClr val="808080">
                    <a:gamma/>
                    <a:tint val="15294"/>
                    <a:invGamma/>
                  </a:srgbClr>
                </a:gs>
              </a:gsLst>
              <a:lin ang="5400000" scaled="1"/>
            </a:gradFill>
            <a:ln w="9525" algn="ctr">
              <a:noFill/>
              <a:miter lim="800000"/>
              <a:headEnd/>
              <a:tailEnd/>
            </a:ln>
            <a:effectLst/>
          </p:spPr>
          <p:txBody>
            <a:bodyPr wrap="none" anchor="ctr"/>
            <a:lstStyle/>
            <a:p>
              <a:endParaRPr lang="en-US" dirty="0">
                <a:solidFill>
                  <a:prstClr val="black"/>
                </a:solidFill>
              </a:endParaRPr>
            </a:p>
          </p:txBody>
        </p:sp>
        <p:sp>
          <p:nvSpPr>
            <p:cNvPr id="53252" name="Rectangle 4"/>
            <p:cNvSpPr>
              <a:spLocks noChangeArrowheads="1"/>
            </p:cNvSpPr>
            <p:nvPr/>
          </p:nvSpPr>
          <p:spPr bwMode="gray">
            <a:xfrm>
              <a:off x="0" y="2730836"/>
              <a:ext cx="9144000" cy="142875"/>
            </a:xfrm>
            <a:prstGeom prst="rect">
              <a:avLst/>
            </a:prstGeom>
            <a:gradFill rotWithShape="1">
              <a:gsLst>
                <a:gs pos="0">
                  <a:srgbClr val="5F5F5F">
                    <a:gamma/>
                    <a:tint val="30196"/>
                    <a:invGamma/>
                  </a:srgbClr>
                </a:gs>
                <a:gs pos="100000">
                  <a:srgbClr val="5F5F5F"/>
                </a:gs>
              </a:gsLst>
              <a:lin ang="5400000" scaled="1"/>
            </a:gradFill>
            <a:ln w="9525" algn="ctr">
              <a:noFill/>
              <a:miter lim="800000"/>
              <a:headEnd/>
              <a:tailEnd/>
            </a:ln>
            <a:effectLst/>
          </p:spPr>
          <p:txBody>
            <a:bodyPr wrap="none" anchor="ctr"/>
            <a:lstStyle/>
            <a:p>
              <a:endParaRPr lang="en-US" dirty="0">
                <a:solidFill>
                  <a:prstClr val="black"/>
                </a:solidFill>
              </a:endParaRPr>
            </a:p>
          </p:txBody>
        </p:sp>
      </p:grpSp>
      <p:grpSp>
        <p:nvGrpSpPr>
          <p:cNvPr id="3" name="Group 170"/>
          <p:cNvGrpSpPr/>
          <p:nvPr/>
        </p:nvGrpSpPr>
        <p:grpSpPr>
          <a:xfrm>
            <a:off x="105228" y="1916466"/>
            <a:ext cx="2316480" cy="2350734"/>
            <a:chOff x="105228" y="1565946"/>
            <a:chExt cx="2316480" cy="2350734"/>
          </a:xfrm>
        </p:grpSpPr>
        <p:sp>
          <p:nvSpPr>
            <p:cNvPr id="142" name="Oval 141"/>
            <p:cNvSpPr/>
            <p:nvPr/>
          </p:nvSpPr>
          <p:spPr>
            <a:xfrm>
              <a:off x="105228" y="1600200"/>
              <a:ext cx="2316480" cy="23164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3" name="Pentagon 142"/>
            <p:cNvSpPr>
              <a:spLocks noChangeAspect="1"/>
            </p:cNvSpPr>
            <p:nvPr/>
          </p:nvSpPr>
          <p:spPr>
            <a:xfrm rot="16200000">
              <a:off x="999744" y="1633002"/>
              <a:ext cx="536448" cy="402336"/>
            </a:xfrm>
            <a:prstGeom prst="homePlate">
              <a:avLst/>
            </a:prstGeom>
            <a:gradFill flip="none" rotWithShape="1">
              <a:gsLst>
                <a:gs pos="0">
                  <a:schemeClr val="accent6">
                    <a:lumMod val="75000"/>
                  </a:schemeClr>
                </a:gs>
                <a:gs pos="50000">
                  <a:schemeClr val="accent6">
                    <a:lumMod val="50000"/>
                  </a:schemeClr>
                </a:gs>
                <a:gs pos="100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 name="Group 93"/>
          <p:cNvGrpSpPr/>
          <p:nvPr/>
        </p:nvGrpSpPr>
        <p:grpSpPr>
          <a:xfrm>
            <a:off x="533400" y="2377440"/>
            <a:ext cx="1463040" cy="1463040"/>
            <a:chOff x="533400" y="2377440"/>
            <a:chExt cx="1463040" cy="1463040"/>
          </a:xfrm>
        </p:grpSpPr>
        <p:sp>
          <p:nvSpPr>
            <p:cNvPr id="136" name="Oval 135"/>
            <p:cNvSpPr/>
            <p:nvPr/>
          </p:nvSpPr>
          <p:spPr>
            <a:xfrm>
              <a:off x="533400" y="2377440"/>
              <a:ext cx="1463040" cy="1463040"/>
            </a:xfrm>
            <a:prstGeom prst="ellipse">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7" name="Oval 136"/>
            <p:cNvSpPr/>
            <p:nvPr/>
          </p:nvSpPr>
          <p:spPr>
            <a:xfrm>
              <a:off x="679704" y="2523744"/>
              <a:ext cx="1170432" cy="1170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8" name="Oval 137"/>
            <p:cNvSpPr/>
            <p:nvPr/>
          </p:nvSpPr>
          <p:spPr>
            <a:xfrm>
              <a:off x="714828" y="2560320"/>
              <a:ext cx="1097280" cy="1097280"/>
            </a:xfrm>
            <a:prstGeom prst="ellipse">
              <a:avLst/>
            </a:prstGeom>
            <a:gradFill flip="none" rotWithShape="1">
              <a:gsLst>
                <a:gs pos="0">
                  <a:schemeClr val="accent6">
                    <a:lumMod val="90000"/>
                  </a:schemeClr>
                </a:gs>
                <a:gs pos="50000">
                  <a:schemeClr val="accent6">
                    <a:lumMod val="50000"/>
                  </a:schemeClr>
                </a:gs>
                <a:gs pos="100000">
                  <a:schemeClr val="accent6">
                    <a:lumMod val="2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1" name="Ellipse 302"/>
            <p:cNvSpPr>
              <a:spLocks noChangeArrowheads="1"/>
            </p:cNvSpPr>
            <p:nvPr/>
          </p:nvSpPr>
          <p:spPr bwMode="auto">
            <a:xfrm>
              <a:off x="875938" y="2621280"/>
              <a:ext cx="792480" cy="548640"/>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noProof="1">
                <a:solidFill>
                  <a:srgbClr val="FFFFFF"/>
                </a:solidFill>
                <a:ea typeface="ＭＳ Ｐゴシック" pitchFamily="34" charset="-128"/>
              </a:endParaRPr>
            </a:p>
          </p:txBody>
        </p:sp>
      </p:grpSp>
      <p:grpSp>
        <p:nvGrpSpPr>
          <p:cNvPr id="5" name="Group 170"/>
          <p:cNvGrpSpPr/>
          <p:nvPr/>
        </p:nvGrpSpPr>
        <p:grpSpPr>
          <a:xfrm>
            <a:off x="2305352" y="1916466"/>
            <a:ext cx="2316480" cy="2350734"/>
            <a:chOff x="105228" y="1565946"/>
            <a:chExt cx="2316480" cy="2350734"/>
          </a:xfrm>
        </p:grpSpPr>
        <p:sp>
          <p:nvSpPr>
            <p:cNvPr id="40" name="Oval 39"/>
            <p:cNvSpPr/>
            <p:nvPr/>
          </p:nvSpPr>
          <p:spPr>
            <a:xfrm>
              <a:off x="105228" y="1600200"/>
              <a:ext cx="2316480" cy="23164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Pentagon 40"/>
            <p:cNvSpPr>
              <a:spLocks noChangeAspect="1"/>
            </p:cNvSpPr>
            <p:nvPr/>
          </p:nvSpPr>
          <p:spPr>
            <a:xfrm rot="16200000">
              <a:off x="999744" y="1633002"/>
              <a:ext cx="536448" cy="402336"/>
            </a:xfrm>
            <a:prstGeom prst="homePlate">
              <a:avLst/>
            </a:prstGeom>
            <a:gradFill flip="none" rotWithShape="1">
              <a:gsLst>
                <a:gs pos="0">
                  <a:schemeClr val="accent3">
                    <a:lumMod val="75000"/>
                  </a:schemeClr>
                </a:gs>
                <a:gs pos="50000">
                  <a:schemeClr val="accent3">
                    <a:lumMod val="50000"/>
                  </a:schemeClr>
                </a:gs>
                <a:gs pos="100000">
                  <a:srgbClr val="2E391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 name="Group 94"/>
          <p:cNvGrpSpPr/>
          <p:nvPr/>
        </p:nvGrpSpPr>
        <p:grpSpPr>
          <a:xfrm>
            <a:off x="2733524" y="2377440"/>
            <a:ext cx="1463040" cy="1463040"/>
            <a:chOff x="2733524" y="2377440"/>
            <a:chExt cx="1463040" cy="1463040"/>
          </a:xfrm>
        </p:grpSpPr>
        <p:sp>
          <p:nvSpPr>
            <p:cNvPr id="44" name="Oval 43"/>
            <p:cNvSpPr/>
            <p:nvPr/>
          </p:nvSpPr>
          <p:spPr>
            <a:xfrm>
              <a:off x="2733524" y="2377440"/>
              <a:ext cx="1463040" cy="1463040"/>
            </a:xfrm>
            <a:prstGeom prst="ellipse">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Oval 44"/>
            <p:cNvSpPr/>
            <p:nvPr/>
          </p:nvSpPr>
          <p:spPr>
            <a:xfrm>
              <a:off x="2879828" y="2523744"/>
              <a:ext cx="1170432" cy="1170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Oval 45"/>
            <p:cNvSpPr/>
            <p:nvPr/>
          </p:nvSpPr>
          <p:spPr>
            <a:xfrm>
              <a:off x="2914952" y="2560320"/>
              <a:ext cx="1097280" cy="1097280"/>
            </a:xfrm>
            <a:prstGeom prst="ellipse">
              <a:avLst/>
            </a:prstGeom>
            <a:gradFill flip="none" rotWithShape="1">
              <a:gsLst>
                <a:gs pos="0">
                  <a:schemeClr val="accent3">
                    <a:lumMod val="60000"/>
                    <a:lumOff val="40000"/>
                  </a:schemeClr>
                </a:gs>
                <a:gs pos="50000">
                  <a:schemeClr val="accent3">
                    <a:lumMod val="50000"/>
                  </a:schemeClr>
                </a:gs>
                <a:gs pos="100000">
                  <a:srgbClr val="0020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Ellipse 302"/>
            <p:cNvSpPr>
              <a:spLocks noChangeArrowheads="1"/>
            </p:cNvSpPr>
            <p:nvPr/>
          </p:nvSpPr>
          <p:spPr bwMode="auto">
            <a:xfrm>
              <a:off x="3076062" y="2621280"/>
              <a:ext cx="792480" cy="548640"/>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noProof="1">
                <a:solidFill>
                  <a:srgbClr val="FFFFFF"/>
                </a:solidFill>
                <a:ea typeface="ＭＳ Ｐゴシック" pitchFamily="34" charset="-128"/>
              </a:endParaRPr>
            </a:p>
          </p:txBody>
        </p:sp>
      </p:grpSp>
      <p:grpSp>
        <p:nvGrpSpPr>
          <p:cNvPr id="7" name="Group 170"/>
          <p:cNvGrpSpPr/>
          <p:nvPr/>
        </p:nvGrpSpPr>
        <p:grpSpPr>
          <a:xfrm>
            <a:off x="4505476" y="1916466"/>
            <a:ext cx="2316480" cy="2350734"/>
            <a:chOff x="105228" y="1565946"/>
            <a:chExt cx="2316480" cy="2350734"/>
          </a:xfrm>
        </p:grpSpPr>
        <p:sp>
          <p:nvSpPr>
            <p:cNvPr id="49" name="Oval 48"/>
            <p:cNvSpPr/>
            <p:nvPr/>
          </p:nvSpPr>
          <p:spPr>
            <a:xfrm>
              <a:off x="105228" y="1600200"/>
              <a:ext cx="2316480" cy="23164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Pentagon 49"/>
            <p:cNvSpPr>
              <a:spLocks noChangeAspect="1"/>
            </p:cNvSpPr>
            <p:nvPr/>
          </p:nvSpPr>
          <p:spPr>
            <a:xfrm rot="16200000">
              <a:off x="999744" y="1633002"/>
              <a:ext cx="536448" cy="402336"/>
            </a:xfrm>
            <a:prstGeom prst="homePlate">
              <a:avLst/>
            </a:prstGeom>
            <a:gradFill flip="none" rotWithShape="1">
              <a:gsLst>
                <a:gs pos="0">
                  <a:schemeClr val="tx2">
                    <a:lumMod val="60000"/>
                    <a:lumOff val="40000"/>
                  </a:schemeClr>
                </a:gs>
                <a:gs pos="50000">
                  <a:schemeClr val="accent1">
                    <a:lumMod val="75000"/>
                  </a:schemeClr>
                </a:gs>
                <a:gs pos="100000">
                  <a:schemeClr val="tx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8" name="Group 95"/>
          <p:cNvGrpSpPr/>
          <p:nvPr/>
        </p:nvGrpSpPr>
        <p:grpSpPr>
          <a:xfrm>
            <a:off x="4933648" y="2377440"/>
            <a:ext cx="1463040" cy="1463040"/>
            <a:chOff x="4933648" y="2377440"/>
            <a:chExt cx="1463040" cy="1463040"/>
          </a:xfrm>
        </p:grpSpPr>
        <p:sp>
          <p:nvSpPr>
            <p:cNvPr id="53" name="Oval 52"/>
            <p:cNvSpPr/>
            <p:nvPr/>
          </p:nvSpPr>
          <p:spPr>
            <a:xfrm>
              <a:off x="4933648" y="2377440"/>
              <a:ext cx="1463040" cy="1463040"/>
            </a:xfrm>
            <a:prstGeom prst="ellipse">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Oval 53"/>
            <p:cNvSpPr/>
            <p:nvPr/>
          </p:nvSpPr>
          <p:spPr>
            <a:xfrm>
              <a:off x="5079952" y="2523744"/>
              <a:ext cx="1170432" cy="1170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Oval 54"/>
            <p:cNvSpPr/>
            <p:nvPr/>
          </p:nvSpPr>
          <p:spPr>
            <a:xfrm>
              <a:off x="5115076" y="2560320"/>
              <a:ext cx="1097280" cy="1097280"/>
            </a:xfrm>
            <a:prstGeom prst="ellipse">
              <a:avLst/>
            </a:prstGeom>
            <a:gradFill flip="none" rotWithShape="1">
              <a:gsLst>
                <a:gs pos="0">
                  <a:schemeClr val="accent1">
                    <a:lumMod val="60000"/>
                    <a:lumOff val="40000"/>
                  </a:schemeClr>
                </a:gs>
                <a:gs pos="50000">
                  <a:schemeClr val="accent1">
                    <a:lumMod val="75000"/>
                  </a:schemeClr>
                </a:gs>
                <a:gs pos="100000">
                  <a:schemeClr val="accent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Ellipse 302"/>
            <p:cNvSpPr>
              <a:spLocks noChangeArrowheads="1"/>
            </p:cNvSpPr>
            <p:nvPr/>
          </p:nvSpPr>
          <p:spPr bwMode="auto">
            <a:xfrm>
              <a:off x="5276186" y="2621280"/>
              <a:ext cx="792480" cy="548640"/>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noProof="1">
                <a:solidFill>
                  <a:srgbClr val="FFFFFF"/>
                </a:solidFill>
                <a:ea typeface="ＭＳ Ｐゴシック" pitchFamily="34" charset="-128"/>
              </a:endParaRPr>
            </a:p>
          </p:txBody>
        </p:sp>
      </p:grpSp>
      <p:grpSp>
        <p:nvGrpSpPr>
          <p:cNvPr id="9" name="Group 170"/>
          <p:cNvGrpSpPr/>
          <p:nvPr/>
        </p:nvGrpSpPr>
        <p:grpSpPr>
          <a:xfrm>
            <a:off x="6705600" y="1916466"/>
            <a:ext cx="2316480" cy="2350734"/>
            <a:chOff x="105228" y="1565946"/>
            <a:chExt cx="2316480" cy="2350734"/>
          </a:xfrm>
        </p:grpSpPr>
        <p:sp>
          <p:nvSpPr>
            <p:cNvPr id="69" name="Oval 68"/>
            <p:cNvSpPr/>
            <p:nvPr/>
          </p:nvSpPr>
          <p:spPr>
            <a:xfrm>
              <a:off x="105228" y="1600200"/>
              <a:ext cx="2316480" cy="23164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Pentagon 69"/>
            <p:cNvSpPr>
              <a:spLocks noChangeAspect="1"/>
            </p:cNvSpPr>
            <p:nvPr/>
          </p:nvSpPr>
          <p:spPr>
            <a:xfrm rot="16200000">
              <a:off x="999744" y="1633002"/>
              <a:ext cx="536448" cy="402336"/>
            </a:xfrm>
            <a:prstGeom prst="homePlate">
              <a:avLst/>
            </a:prstGeom>
            <a:gradFill flip="none" rotWithShape="1">
              <a:gsLst>
                <a:gs pos="0">
                  <a:schemeClr val="bg2">
                    <a:lumMod val="50000"/>
                  </a:schemeClr>
                </a:gs>
                <a:gs pos="50000">
                  <a:schemeClr val="bg2">
                    <a:lumMod val="25000"/>
                  </a:schemeClr>
                </a:gs>
                <a:gs pos="100000">
                  <a:schemeClr val="bg2">
                    <a:lumMod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 name="Group 96"/>
          <p:cNvGrpSpPr/>
          <p:nvPr/>
        </p:nvGrpSpPr>
        <p:grpSpPr>
          <a:xfrm>
            <a:off x="7133772" y="2377440"/>
            <a:ext cx="1463040" cy="1463040"/>
            <a:chOff x="7133772" y="2377440"/>
            <a:chExt cx="1463040" cy="1463040"/>
          </a:xfrm>
        </p:grpSpPr>
        <p:sp>
          <p:nvSpPr>
            <p:cNvPr id="65" name="Oval 64"/>
            <p:cNvSpPr/>
            <p:nvPr/>
          </p:nvSpPr>
          <p:spPr>
            <a:xfrm>
              <a:off x="7133772" y="2377440"/>
              <a:ext cx="1463040" cy="1463040"/>
            </a:xfrm>
            <a:prstGeom prst="ellipse">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Oval 65"/>
            <p:cNvSpPr/>
            <p:nvPr/>
          </p:nvSpPr>
          <p:spPr>
            <a:xfrm>
              <a:off x="7280076" y="2523744"/>
              <a:ext cx="1170432" cy="1170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Oval 66"/>
            <p:cNvSpPr/>
            <p:nvPr/>
          </p:nvSpPr>
          <p:spPr>
            <a:xfrm>
              <a:off x="7315200" y="2560320"/>
              <a:ext cx="1097280" cy="1097280"/>
            </a:xfrm>
            <a:prstGeom prst="ellipse">
              <a:avLst/>
            </a:prstGeom>
            <a:gradFill flip="none" rotWithShape="1">
              <a:gsLst>
                <a:gs pos="0">
                  <a:schemeClr val="bg2">
                    <a:lumMod val="75000"/>
                  </a:schemeClr>
                </a:gs>
                <a:gs pos="50000">
                  <a:schemeClr val="bg2">
                    <a:lumMod val="25000"/>
                  </a:schemeClr>
                </a:gs>
                <a:gs pos="100000">
                  <a:schemeClr val="bg2">
                    <a:lumMod val="1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Ellipse 302"/>
            <p:cNvSpPr>
              <a:spLocks noChangeArrowheads="1"/>
            </p:cNvSpPr>
            <p:nvPr/>
          </p:nvSpPr>
          <p:spPr bwMode="auto">
            <a:xfrm>
              <a:off x="7476310" y="2621280"/>
              <a:ext cx="792480" cy="548640"/>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noProof="1">
                <a:solidFill>
                  <a:srgbClr val="FFFFFF"/>
                </a:solidFill>
                <a:ea typeface="ＭＳ Ｐゴシック" pitchFamily="34" charset="-128"/>
              </a:endParaRPr>
            </a:p>
          </p:txBody>
        </p:sp>
      </p:grpSp>
      <p:sp>
        <p:nvSpPr>
          <p:cNvPr id="72" name="TextBox 71"/>
          <p:cNvSpPr txBox="1"/>
          <p:nvPr/>
        </p:nvSpPr>
        <p:spPr>
          <a:xfrm>
            <a:off x="641586" y="1416318"/>
            <a:ext cx="1231427" cy="461665"/>
          </a:xfrm>
          <a:prstGeom prst="rect">
            <a:avLst/>
          </a:prstGeom>
          <a:noFill/>
        </p:spPr>
        <p:txBody>
          <a:bodyPr wrap="none" rtlCol="0">
            <a:spAutoFit/>
          </a:bodyPr>
          <a:lstStyle/>
          <a:p>
            <a:r>
              <a:rPr lang="en-US" sz="2400" b="1" dirty="0" smtClean="0">
                <a:latin typeface="Maiandra GD" pitchFamily="34" charset="0"/>
              </a:rPr>
              <a:t>SY 11-12</a:t>
            </a:r>
            <a:endParaRPr lang="en-US" sz="2400" b="1" dirty="0">
              <a:latin typeface="Maiandra GD" pitchFamily="34" charset="0"/>
            </a:endParaRPr>
          </a:p>
        </p:txBody>
      </p:sp>
      <p:sp>
        <p:nvSpPr>
          <p:cNvPr id="73" name="TextBox 72"/>
          <p:cNvSpPr txBox="1"/>
          <p:nvPr/>
        </p:nvSpPr>
        <p:spPr>
          <a:xfrm>
            <a:off x="2455793" y="1431346"/>
            <a:ext cx="2018501" cy="461665"/>
          </a:xfrm>
          <a:prstGeom prst="rect">
            <a:avLst/>
          </a:prstGeom>
          <a:noFill/>
        </p:spPr>
        <p:txBody>
          <a:bodyPr wrap="none" rtlCol="0">
            <a:spAutoFit/>
          </a:bodyPr>
          <a:lstStyle/>
          <a:p>
            <a:r>
              <a:rPr lang="en-US" sz="2400" b="1" dirty="0" smtClean="0">
                <a:latin typeface="Maiandra GD" pitchFamily="34" charset="0"/>
              </a:rPr>
              <a:t>Summer 2012</a:t>
            </a:r>
            <a:endParaRPr lang="en-US" sz="2400" b="1" dirty="0">
              <a:latin typeface="Maiandra GD" pitchFamily="34" charset="0"/>
            </a:endParaRPr>
          </a:p>
        </p:txBody>
      </p:sp>
      <p:sp>
        <p:nvSpPr>
          <p:cNvPr id="74" name="TextBox 73"/>
          <p:cNvSpPr txBox="1"/>
          <p:nvPr/>
        </p:nvSpPr>
        <p:spPr>
          <a:xfrm>
            <a:off x="5022354" y="1416317"/>
            <a:ext cx="1282723" cy="461665"/>
          </a:xfrm>
          <a:prstGeom prst="rect">
            <a:avLst/>
          </a:prstGeom>
          <a:noFill/>
        </p:spPr>
        <p:txBody>
          <a:bodyPr wrap="none" rtlCol="0">
            <a:spAutoFit/>
          </a:bodyPr>
          <a:lstStyle/>
          <a:p>
            <a:r>
              <a:rPr lang="en-US" sz="2400" b="1" dirty="0" smtClean="0">
                <a:latin typeface="Maiandra GD" pitchFamily="34" charset="0"/>
              </a:rPr>
              <a:t>SY 12-13</a:t>
            </a:r>
            <a:endParaRPr lang="en-US" sz="2400" b="1" dirty="0">
              <a:latin typeface="Maiandra GD" pitchFamily="34" charset="0"/>
            </a:endParaRPr>
          </a:p>
        </p:txBody>
      </p:sp>
      <p:grpSp>
        <p:nvGrpSpPr>
          <p:cNvPr id="11" name="Group 83"/>
          <p:cNvGrpSpPr/>
          <p:nvPr/>
        </p:nvGrpSpPr>
        <p:grpSpPr>
          <a:xfrm>
            <a:off x="228599" y="4343400"/>
            <a:ext cx="2227193" cy="784086"/>
            <a:chOff x="228600" y="4343400"/>
            <a:chExt cx="2057400" cy="784086"/>
          </a:xfrm>
        </p:grpSpPr>
        <p:cxnSp>
          <p:nvCxnSpPr>
            <p:cNvPr id="78" name="Straight Connector 77"/>
            <p:cNvCxnSpPr/>
            <p:nvPr/>
          </p:nvCxnSpPr>
          <p:spPr>
            <a:xfrm>
              <a:off x="228600" y="4343400"/>
              <a:ext cx="2057400" cy="158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04800" y="4419600"/>
              <a:ext cx="1905000" cy="707886"/>
            </a:xfrm>
            <a:prstGeom prst="rect">
              <a:avLst/>
            </a:prstGeom>
            <a:noFill/>
          </p:spPr>
          <p:txBody>
            <a:bodyPr wrap="square" rtlCol="0">
              <a:spAutoFit/>
            </a:bodyPr>
            <a:lstStyle/>
            <a:p>
              <a:pPr algn="ctr"/>
              <a:r>
                <a:rPr lang="en-US" sz="2000" dirty="0" smtClean="0">
                  <a:solidFill>
                    <a:schemeClr val="tx1">
                      <a:lumMod val="95000"/>
                    </a:schemeClr>
                  </a:solidFill>
                  <a:latin typeface="Maiandra GD" pitchFamily="34" charset="0"/>
                </a:rPr>
                <a:t>Kindergarten Implementation</a:t>
              </a:r>
              <a:endParaRPr lang="en-US" sz="2000" dirty="0">
                <a:solidFill>
                  <a:schemeClr val="tx1">
                    <a:lumMod val="95000"/>
                  </a:schemeClr>
                </a:solidFill>
                <a:latin typeface="Maiandra GD" pitchFamily="34" charset="0"/>
              </a:endParaRPr>
            </a:p>
          </p:txBody>
        </p:sp>
      </p:grpSp>
      <p:grpSp>
        <p:nvGrpSpPr>
          <p:cNvPr id="12" name="Group 84"/>
          <p:cNvGrpSpPr/>
          <p:nvPr/>
        </p:nvGrpSpPr>
        <p:grpSpPr>
          <a:xfrm>
            <a:off x="2489200" y="4343400"/>
            <a:ext cx="2057400" cy="1399639"/>
            <a:chOff x="228600" y="4343400"/>
            <a:chExt cx="2057400" cy="1399639"/>
          </a:xfrm>
        </p:grpSpPr>
        <p:cxnSp>
          <p:nvCxnSpPr>
            <p:cNvPr id="86" name="Straight Connector 85"/>
            <p:cNvCxnSpPr/>
            <p:nvPr/>
          </p:nvCxnSpPr>
          <p:spPr>
            <a:xfrm>
              <a:off x="228600" y="4343400"/>
              <a:ext cx="2057400" cy="158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04800" y="4419600"/>
              <a:ext cx="1905000" cy="1323439"/>
            </a:xfrm>
            <a:prstGeom prst="rect">
              <a:avLst/>
            </a:prstGeom>
            <a:noFill/>
          </p:spPr>
          <p:txBody>
            <a:bodyPr wrap="square" rtlCol="0">
              <a:spAutoFit/>
            </a:bodyPr>
            <a:lstStyle/>
            <a:p>
              <a:pPr algn="ctr"/>
              <a:r>
                <a:rPr lang="en-US" sz="2000" dirty="0" smtClean="0">
                  <a:solidFill>
                    <a:schemeClr val="tx1">
                      <a:lumMod val="95000"/>
                    </a:schemeClr>
                  </a:solidFill>
                  <a:latin typeface="Maiandra GD" pitchFamily="34" charset="0"/>
                </a:rPr>
                <a:t>Building the Foundation Training for all Teachers</a:t>
              </a:r>
              <a:endParaRPr lang="en-US" sz="2000" dirty="0">
                <a:solidFill>
                  <a:schemeClr val="tx1">
                    <a:lumMod val="95000"/>
                  </a:schemeClr>
                </a:solidFill>
                <a:latin typeface="Maiandra GD" pitchFamily="34" charset="0"/>
              </a:endParaRPr>
            </a:p>
          </p:txBody>
        </p:sp>
      </p:grpSp>
      <p:grpSp>
        <p:nvGrpSpPr>
          <p:cNvPr id="13" name="Group 87"/>
          <p:cNvGrpSpPr/>
          <p:nvPr/>
        </p:nvGrpSpPr>
        <p:grpSpPr>
          <a:xfrm>
            <a:off x="4749800" y="4343400"/>
            <a:ext cx="2072156" cy="1399639"/>
            <a:chOff x="228600" y="4343400"/>
            <a:chExt cx="2072156" cy="1399639"/>
          </a:xfrm>
        </p:grpSpPr>
        <p:cxnSp>
          <p:nvCxnSpPr>
            <p:cNvPr id="89" name="Straight Connector 88"/>
            <p:cNvCxnSpPr/>
            <p:nvPr/>
          </p:nvCxnSpPr>
          <p:spPr>
            <a:xfrm>
              <a:off x="228600" y="4343400"/>
              <a:ext cx="2057400" cy="158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28600" y="4419600"/>
              <a:ext cx="2072156" cy="1323439"/>
            </a:xfrm>
            <a:prstGeom prst="rect">
              <a:avLst/>
            </a:prstGeom>
            <a:noFill/>
          </p:spPr>
          <p:txBody>
            <a:bodyPr wrap="square" rtlCol="0">
              <a:spAutoFit/>
            </a:bodyPr>
            <a:lstStyle/>
            <a:p>
              <a:pPr algn="ctr"/>
              <a:r>
                <a:rPr lang="en-US" sz="2000" dirty="0" smtClean="0">
                  <a:solidFill>
                    <a:schemeClr val="tx1">
                      <a:lumMod val="95000"/>
                    </a:schemeClr>
                  </a:solidFill>
                  <a:latin typeface="Maiandra GD" pitchFamily="34" charset="0"/>
                </a:rPr>
                <a:t>Kindergarten, Grade 1, 6-12 Content Literacy Implementation</a:t>
              </a:r>
              <a:endParaRPr lang="en-US" sz="2000" dirty="0">
                <a:solidFill>
                  <a:schemeClr val="tx1">
                    <a:lumMod val="95000"/>
                  </a:schemeClr>
                </a:solidFill>
                <a:latin typeface="Maiandra GD" pitchFamily="34" charset="0"/>
              </a:endParaRPr>
            </a:p>
          </p:txBody>
        </p:sp>
      </p:grpSp>
      <p:grpSp>
        <p:nvGrpSpPr>
          <p:cNvPr id="14" name="Group 90"/>
          <p:cNvGrpSpPr/>
          <p:nvPr/>
        </p:nvGrpSpPr>
        <p:grpSpPr>
          <a:xfrm>
            <a:off x="7010400" y="4343400"/>
            <a:ext cx="2057400" cy="476310"/>
            <a:chOff x="228600" y="4343400"/>
            <a:chExt cx="2057400" cy="476310"/>
          </a:xfrm>
        </p:grpSpPr>
        <p:cxnSp>
          <p:nvCxnSpPr>
            <p:cNvPr id="92" name="Straight Connector 91"/>
            <p:cNvCxnSpPr/>
            <p:nvPr/>
          </p:nvCxnSpPr>
          <p:spPr>
            <a:xfrm>
              <a:off x="228600" y="4343400"/>
              <a:ext cx="2057400" cy="158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304800" y="4419600"/>
              <a:ext cx="1905000" cy="400110"/>
            </a:xfrm>
            <a:prstGeom prst="rect">
              <a:avLst/>
            </a:prstGeom>
            <a:noFill/>
          </p:spPr>
          <p:txBody>
            <a:bodyPr wrap="square" rtlCol="0">
              <a:spAutoFit/>
            </a:bodyPr>
            <a:lstStyle/>
            <a:p>
              <a:pPr algn="ctr"/>
              <a:r>
                <a:rPr lang="en-US" sz="2000" dirty="0" smtClean="0">
                  <a:solidFill>
                    <a:schemeClr val="tx1">
                      <a:lumMod val="95000"/>
                    </a:schemeClr>
                  </a:solidFill>
                  <a:latin typeface="Maiandra GD" pitchFamily="34" charset="0"/>
                </a:rPr>
                <a:t>Sustainability</a:t>
              </a:r>
              <a:endParaRPr lang="en-US" sz="2000" dirty="0">
                <a:solidFill>
                  <a:schemeClr val="tx1">
                    <a:lumMod val="95000"/>
                  </a:schemeClr>
                </a:solidFill>
                <a:latin typeface="Maiandra GD" pitchFamily="34" charset="0"/>
              </a:endParaRPr>
            </a:p>
          </p:txBody>
        </p:sp>
      </p:grpSp>
      <p:sp>
        <p:nvSpPr>
          <p:cNvPr id="57" name="Title 56"/>
          <p:cNvSpPr>
            <a:spLocks noGrp="1"/>
          </p:cNvSpPr>
          <p:nvPr>
            <p:ph type="title"/>
          </p:nvPr>
        </p:nvSpPr>
        <p:spPr>
          <a:xfrm>
            <a:off x="431800" y="425302"/>
            <a:ext cx="8229600" cy="797442"/>
          </a:xfrm>
        </p:spPr>
        <p:txBody>
          <a:bodyPr/>
          <a:lstStyle/>
          <a:p>
            <a:r>
              <a:rPr lang="en-US" dirty="0" smtClean="0">
                <a:latin typeface="Impact" pitchFamily="34" charset="0"/>
              </a:rPr>
              <a:t>District Timeline</a:t>
            </a:r>
            <a:endParaRPr lang="en-US" dirty="0">
              <a:latin typeface="Impact" pitchFamily="34" charset="0"/>
            </a:endParaRPr>
          </a:p>
        </p:txBody>
      </p:sp>
      <p:sp>
        <p:nvSpPr>
          <p:cNvPr id="58" name="TextBox 57"/>
          <p:cNvSpPr txBox="1"/>
          <p:nvPr/>
        </p:nvSpPr>
        <p:spPr>
          <a:xfrm>
            <a:off x="6863299" y="1416315"/>
            <a:ext cx="2225289" cy="461665"/>
          </a:xfrm>
          <a:prstGeom prst="rect">
            <a:avLst/>
          </a:prstGeom>
          <a:noFill/>
        </p:spPr>
        <p:txBody>
          <a:bodyPr wrap="none" rtlCol="0">
            <a:spAutoFit/>
          </a:bodyPr>
          <a:lstStyle/>
          <a:p>
            <a:r>
              <a:rPr lang="en-US" sz="2400" b="1" dirty="0" smtClean="0">
                <a:latin typeface="Maiandra GD" pitchFamily="34" charset="0"/>
              </a:rPr>
              <a:t>Summer 2013+</a:t>
            </a:r>
            <a:endParaRPr lang="en-US" sz="2400" b="1" dirty="0">
              <a:latin typeface="Maiandra GD" pitchFamily="34" charset="0"/>
            </a:endParaRPr>
          </a:p>
        </p:txBody>
      </p:sp>
    </p:spTree>
    <p:extLst>
      <p:ext uri="{BB962C8B-B14F-4D97-AF65-F5344CB8AC3E}">
        <p14:creationId xmlns:p14="http://schemas.microsoft.com/office/powerpoint/2010/main" val="3496985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anim calcmode="lin" valueType="num">
                                      <p:cBhvr>
                                        <p:cTn id="34" dur="500" fill="hold"/>
                                        <p:tgtEl>
                                          <p:spTgt spid="72"/>
                                        </p:tgtEl>
                                        <p:attrNameLst>
                                          <p:attrName>ppt_x</p:attrName>
                                        </p:attrNameLst>
                                      </p:cBhvr>
                                      <p:tavLst>
                                        <p:tav tm="0">
                                          <p:val>
                                            <p:strVal val="#ppt_x"/>
                                          </p:val>
                                        </p:tav>
                                        <p:tav tm="100000">
                                          <p:val>
                                            <p:strVal val="#ppt_x"/>
                                          </p:val>
                                        </p:tav>
                                      </p:tavLst>
                                    </p:anim>
                                    <p:anim calcmode="lin" valueType="num">
                                      <p:cBhvr>
                                        <p:cTn id="35" dur="500" fill="hold"/>
                                        <p:tgtEl>
                                          <p:spTgt spid="72"/>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8" presetClass="emph" presetSubtype="0" fill="hold" nodeType="afterEffect">
                                  <p:stCondLst>
                                    <p:cond delay="0"/>
                                  </p:stCondLst>
                                  <p:childTnLst>
                                    <p:animRot by="10800000">
                                      <p:cBhvr>
                                        <p:cTn id="38" dur="500" fill="hold"/>
                                        <p:tgtEl>
                                          <p:spTgt spid="3"/>
                                        </p:tgtEl>
                                        <p:attrNameLst>
                                          <p:attrName>r</p:attrName>
                                        </p:attrNameLst>
                                      </p:cBhvr>
                                    </p:animRot>
                                  </p:childTnLst>
                                </p:cTn>
                              </p:par>
                            </p:childTnLst>
                          </p:cTn>
                        </p:par>
                        <p:par>
                          <p:cTn id="39" fill="hold">
                            <p:stCondLst>
                              <p:cond delay="1500"/>
                            </p:stCondLst>
                            <p:childTnLst>
                              <p:par>
                                <p:cTn id="40" presetID="22" presetClass="entr" presetSubtype="1"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childTnLst>
                                </p:cTn>
                              </p:par>
                            </p:childTnLst>
                          </p:cTn>
                        </p:par>
                        <p:par>
                          <p:cTn id="48" fill="hold">
                            <p:stCondLst>
                              <p:cond delay="1000"/>
                            </p:stCondLst>
                            <p:childTnLst>
                              <p:par>
                                <p:cTn id="49" presetID="47" presetClass="entr" presetSubtype="0"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fade">
                                      <p:cBhvr>
                                        <p:cTn id="51" dur="500"/>
                                        <p:tgtEl>
                                          <p:spTgt spid="73"/>
                                        </p:tgtEl>
                                      </p:cBhvr>
                                    </p:animEffect>
                                    <p:anim calcmode="lin" valueType="num">
                                      <p:cBhvr>
                                        <p:cTn id="52" dur="500" fill="hold"/>
                                        <p:tgtEl>
                                          <p:spTgt spid="73"/>
                                        </p:tgtEl>
                                        <p:attrNameLst>
                                          <p:attrName>ppt_x</p:attrName>
                                        </p:attrNameLst>
                                      </p:cBhvr>
                                      <p:tavLst>
                                        <p:tav tm="0">
                                          <p:val>
                                            <p:strVal val="#ppt_x"/>
                                          </p:val>
                                        </p:tav>
                                        <p:tav tm="100000">
                                          <p:val>
                                            <p:strVal val="#ppt_x"/>
                                          </p:val>
                                        </p:tav>
                                      </p:tavLst>
                                    </p:anim>
                                    <p:anim calcmode="lin" valueType="num">
                                      <p:cBhvr>
                                        <p:cTn id="53" dur="500" fill="hold"/>
                                        <p:tgtEl>
                                          <p:spTgt spid="73"/>
                                        </p:tgtEl>
                                        <p:attrNameLst>
                                          <p:attrName>ppt_y</p:attrName>
                                        </p:attrNameLst>
                                      </p:cBhvr>
                                      <p:tavLst>
                                        <p:tav tm="0">
                                          <p:val>
                                            <p:strVal val="#ppt_y-.1"/>
                                          </p:val>
                                        </p:tav>
                                        <p:tav tm="100000">
                                          <p:val>
                                            <p:strVal val="#ppt_y"/>
                                          </p:val>
                                        </p:tav>
                                      </p:tavLst>
                                    </p:anim>
                                  </p:childTnLst>
                                </p:cTn>
                              </p:par>
                            </p:childTnLst>
                          </p:cTn>
                        </p:par>
                        <p:par>
                          <p:cTn id="54" fill="hold">
                            <p:stCondLst>
                              <p:cond delay="1500"/>
                            </p:stCondLst>
                            <p:childTnLst>
                              <p:par>
                                <p:cTn id="55" presetID="8" presetClass="emph" presetSubtype="0" fill="hold" nodeType="afterEffect">
                                  <p:stCondLst>
                                    <p:cond delay="0"/>
                                  </p:stCondLst>
                                  <p:childTnLst>
                                    <p:animRot by="10800000">
                                      <p:cBhvr>
                                        <p:cTn id="56" dur="500" fill="hold"/>
                                        <p:tgtEl>
                                          <p:spTgt spid="5"/>
                                        </p:tgtEl>
                                        <p:attrNameLst>
                                          <p:attrName>r</p:attrName>
                                        </p:attrNameLst>
                                      </p:cBhvr>
                                    </p:animRot>
                                  </p:childTnLst>
                                </p:cTn>
                              </p:par>
                            </p:childTnLst>
                          </p:cTn>
                        </p:par>
                        <p:par>
                          <p:cTn id="57" fill="hold">
                            <p:stCondLst>
                              <p:cond delay="2000"/>
                            </p:stCondLst>
                            <p:childTnLst>
                              <p:par>
                                <p:cTn id="58" presetID="22" presetClass="entr" presetSubtype="1"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up)">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par>
                          <p:cTn id="66" fill="hold">
                            <p:stCondLst>
                              <p:cond delay="500"/>
                            </p:stCondLst>
                            <p:childTnLst>
                              <p:par>
                                <p:cTn id="67" presetID="47" presetClass="entr" presetSubtype="0" fill="hold" grpId="0" nodeType="after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fade">
                                      <p:cBhvr>
                                        <p:cTn id="69" dur="500"/>
                                        <p:tgtEl>
                                          <p:spTgt spid="74"/>
                                        </p:tgtEl>
                                      </p:cBhvr>
                                    </p:animEffect>
                                    <p:anim calcmode="lin" valueType="num">
                                      <p:cBhvr>
                                        <p:cTn id="70" dur="500" fill="hold"/>
                                        <p:tgtEl>
                                          <p:spTgt spid="74"/>
                                        </p:tgtEl>
                                        <p:attrNameLst>
                                          <p:attrName>ppt_x</p:attrName>
                                        </p:attrNameLst>
                                      </p:cBhvr>
                                      <p:tavLst>
                                        <p:tav tm="0">
                                          <p:val>
                                            <p:strVal val="#ppt_x"/>
                                          </p:val>
                                        </p:tav>
                                        <p:tav tm="100000">
                                          <p:val>
                                            <p:strVal val="#ppt_x"/>
                                          </p:val>
                                        </p:tav>
                                      </p:tavLst>
                                    </p:anim>
                                    <p:anim calcmode="lin" valueType="num">
                                      <p:cBhvr>
                                        <p:cTn id="71" dur="500" fill="hold"/>
                                        <p:tgtEl>
                                          <p:spTgt spid="74"/>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8" presetClass="emph" presetSubtype="0" fill="hold" nodeType="afterEffect">
                                  <p:stCondLst>
                                    <p:cond delay="0"/>
                                  </p:stCondLst>
                                  <p:childTnLst>
                                    <p:animRot by="10800000">
                                      <p:cBhvr>
                                        <p:cTn id="74" dur="500" fill="hold"/>
                                        <p:tgtEl>
                                          <p:spTgt spid="7"/>
                                        </p:tgtEl>
                                        <p:attrNameLst>
                                          <p:attrName>r</p:attrName>
                                        </p:attrNameLst>
                                      </p:cBhvr>
                                    </p:animRot>
                                  </p:childTnLst>
                                </p:cTn>
                              </p:par>
                            </p:childTnLst>
                          </p:cTn>
                        </p:par>
                        <p:par>
                          <p:cTn id="75" fill="hold">
                            <p:stCondLst>
                              <p:cond delay="1500"/>
                            </p:stCondLst>
                            <p:childTnLst>
                              <p:par>
                                <p:cTn id="76" presetID="22" presetClass="entr" presetSubtype="1" fill="hold"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up)">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500"/>
                                        <p:tgtEl>
                                          <p:spTgt spid="9"/>
                                        </p:tgtEl>
                                      </p:cBhvr>
                                    </p:animEffect>
                                  </p:childTnLst>
                                </p:cTn>
                              </p:par>
                            </p:childTnLst>
                          </p:cTn>
                        </p:par>
                        <p:par>
                          <p:cTn id="84" fill="hold">
                            <p:stCondLst>
                              <p:cond delay="500"/>
                            </p:stCondLst>
                            <p:childTnLst>
                              <p:par>
                                <p:cTn id="85" presetID="47" presetClass="entr" presetSubtype="0" fill="hold" grpId="0" nodeType="after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anim calcmode="lin" valueType="num">
                                      <p:cBhvr>
                                        <p:cTn id="88" dur="500" fill="hold"/>
                                        <p:tgtEl>
                                          <p:spTgt spid="58"/>
                                        </p:tgtEl>
                                        <p:attrNameLst>
                                          <p:attrName>ppt_x</p:attrName>
                                        </p:attrNameLst>
                                      </p:cBhvr>
                                      <p:tavLst>
                                        <p:tav tm="0">
                                          <p:val>
                                            <p:strVal val="#ppt_x"/>
                                          </p:val>
                                        </p:tav>
                                        <p:tav tm="100000">
                                          <p:val>
                                            <p:strVal val="#ppt_x"/>
                                          </p:val>
                                        </p:tav>
                                      </p:tavLst>
                                    </p:anim>
                                    <p:anim calcmode="lin" valueType="num">
                                      <p:cBhvr>
                                        <p:cTn id="89" dur="500" fill="hold"/>
                                        <p:tgtEl>
                                          <p:spTgt spid="58"/>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8" presetClass="emph" presetSubtype="0" fill="hold" nodeType="afterEffect">
                                  <p:stCondLst>
                                    <p:cond delay="0"/>
                                  </p:stCondLst>
                                  <p:childTnLst>
                                    <p:animRot by="10800000">
                                      <p:cBhvr>
                                        <p:cTn id="92" dur="500" fill="hold"/>
                                        <p:tgtEl>
                                          <p:spTgt spid="9"/>
                                        </p:tgtEl>
                                        <p:attrNameLst>
                                          <p:attrName>r</p:attrName>
                                        </p:attrNameLst>
                                      </p:cBhvr>
                                    </p:animRot>
                                  </p:childTnLst>
                                </p:cTn>
                              </p:par>
                            </p:childTnLst>
                          </p:cTn>
                        </p:par>
                        <p:par>
                          <p:cTn id="93" fill="hold">
                            <p:stCondLst>
                              <p:cond delay="1500"/>
                            </p:stCondLst>
                            <p:childTnLst>
                              <p:par>
                                <p:cTn id="94" presetID="22" presetClass="entr" presetSubtype="1" fill="hold" nodeType="after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wipe(up)">
                                      <p:cBhvr>
                                        <p:cTn id="9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idx="1"/>
            <p:extLst>
              <p:ext uri="{D42A27DB-BD31-4B8C-83A1-F6EECF244321}">
                <p14:modId xmlns:p14="http://schemas.microsoft.com/office/powerpoint/2010/main" val="191985855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457200" y="274638"/>
            <a:ext cx="8229600" cy="1143000"/>
          </a:xfrm>
        </p:spPr>
        <p:txBody>
          <a:bodyPr>
            <a:normAutofit fontScale="90000"/>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latin typeface="Impact" pitchFamily="34" charset="0"/>
              </a:rPr>
              <a:t>LCSD CCSS Implementation: Phase 1</a:t>
            </a:r>
            <a:br>
              <a:rPr lang="en-US" b="1" spc="150" dirty="0" smtClean="0">
                <a:ln w="11430"/>
                <a:solidFill>
                  <a:srgbClr val="F8F8F8"/>
                </a:solidFill>
                <a:effectLst>
                  <a:outerShdw blurRad="25400" algn="tl" rotWithShape="0">
                    <a:srgbClr val="000000">
                      <a:alpha val="43000"/>
                    </a:srgbClr>
                  </a:outerShdw>
                </a:effectLst>
                <a:latin typeface="Impact" pitchFamily="34" charset="0"/>
              </a:rPr>
            </a:br>
            <a:r>
              <a:rPr lang="en-US" b="1" spc="150" dirty="0" smtClean="0">
                <a:ln w="11430"/>
                <a:solidFill>
                  <a:srgbClr val="F8F8F8"/>
                </a:solidFill>
                <a:effectLst>
                  <a:outerShdw blurRad="25400" algn="tl" rotWithShape="0">
                    <a:srgbClr val="000000">
                      <a:alpha val="43000"/>
                    </a:srgbClr>
                  </a:outerShdw>
                </a:effectLst>
                <a:latin typeface="Impact" pitchFamily="34" charset="0"/>
              </a:rPr>
              <a:t>Summer 2012 – May 2013</a:t>
            </a:r>
            <a:endParaRPr lang="en-US" b="1" spc="150" dirty="0">
              <a:ln w="11430"/>
              <a:solidFill>
                <a:srgbClr val="F8F8F8"/>
              </a:solidFill>
              <a:effectLst>
                <a:outerShdw blurRad="25400" algn="tl" rotWithShape="0">
                  <a:srgbClr val="000000">
                    <a:alpha val="43000"/>
                  </a:srgbClr>
                </a:outerShdw>
              </a:effectLst>
              <a:latin typeface="Impact" pitchFamily="34" charset="0"/>
            </a:endParaRPr>
          </a:p>
        </p:txBody>
      </p:sp>
    </p:spTree>
    <p:extLst>
      <p:ext uri="{BB962C8B-B14F-4D97-AF65-F5344CB8AC3E}">
        <p14:creationId xmlns:p14="http://schemas.microsoft.com/office/powerpoint/2010/main" val="1833723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9712"/>
            <a:ext cx="8153400" cy="1258088"/>
          </a:xfrm>
        </p:spPr>
        <p:txBody>
          <a:bodyPr>
            <a:normAutofit fontScale="90000"/>
          </a:bodyPr>
          <a:lstStyle/>
          <a:p>
            <a:r>
              <a:rPr lang="en-US" dirty="0" smtClean="0">
                <a:solidFill>
                  <a:srgbClr val="92D050"/>
                </a:solidFill>
              </a:rPr>
              <a:t>Academic Plans: </a:t>
            </a:r>
            <a:br>
              <a:rPr lang="en-US" dirty="0" smtClean="0">
                <a:solidFill>
                  <a:srgbClr val="92D050"/>
                </a:solidFill>
              </a:rPr>
            </a:br>
            <a:r>
              <a:rPr lang="en-US" dirty="0" smtClean="0">
                <a:solidFill>
                  <a:srgbClr val="92D050"/>
                </a:solidFill>
              </a:rPr>
              <a:t>Our Instructional Road Map</a:t>
            </a:r>
            <a:endParaRPr lang="en-US" dirty="0">
              <a:solidFill>
                <a:srgbClr val="92D050"/>
              </a:solidFill>
            </a:endParaRPr>
          </a:p>
        </p:txBody>
      </p:sp>
      <p:sp>
        <p:nvSpPr>
          <p:cNvPr id="16" name="Text Placeholder 5"/>
          <p:cNvSpPr txBox="1">
            <a:spLocks/>
          </p:cNvSpPr>
          <p:nvPr/>
        </p:nvSpPr>
        <p:spPr>
          <a:xfrm>
            <a:off x="5943600" y="1447800"/>
            <a:ext cx="3008313" cy="46910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000" dirty="0" smtClean="0"/>
          </a:p>
          <a:p>
            <a:pPr marL="0" indent="0">
              <a:buNone/>
            </a:pPr>
            <a:r>
              <a:rPr lang="en-US" sz="3000" dirty="0" smtClean="0"/>
              <a:t>When upgrading classroom instruction to the CCSS, the first place to begin was to UPGRADE our Academic Plans.</a:t>
            </a:r>
          </a:p>
          <a:p>
            <a:pPr marL="285750" indent="-285750"/>
            <a:endParaRPr lang="en-US" dirty="0"/>
          </a:p>
        </p:txBody>
      </p:sp>
      <p:pic>
        <p:nvPicPr>
          <p:cNvPr id="2053" name="Picture 5" descr="C:\Users\CandaceMA\AppData\Local\Microsoft\Windows\Temporary Internet Files\Content.IE5\XL1N0SHF\MC9001895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93540"/>
            <a:ext cx="5549793" cy="4354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7" name="Picture 9" descr="C:\Users\CandaceMA\AppData\Local\Microsoft\Windows\Temporary Internet Files\Content.IE5\QMKKBWO4\MC90044034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697945" y="3806584"/>
            <a:ext cx="1316945" cy="768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42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1000"/>
                                        <p:tgtEl>
                                          <p:spTgt spid="2053"/>
                                        </p:tgtEl>
                                      </p:cBhvr>
                                    </p:animEffect>
                                  </p:childTnLst>
                                </p:cTn>
                              </p:par>
                            </p:childTnLst>
                          </p:cTn>
                        </p:par>
                        <p:par>
                          <p:cTn id="8" fill="hold">
                            <p:stCondLst>
                              <p:cond delay="1000"/>
                            </p:stCondLst>
                            <p:childTnLst>
                              <p:par>
                                <p:cTn id="9" presetID="0" presetClass="path" presetSubtype="0" accel="50000" decel="50000" fill="hold" nodeType="afterEffect">
                                  <p:stCondLst>
                                    <p:cond delay="0"/>
                                  </p:stCondLst>
                                  <p:childTnLst>
                                    <p:animMotion origin="layout" path="M 0.02621 -0.03819 C 0.03142 -0.04722 0.03663 -0.05069 0.04357 -0.05694 C 0.04618 -0.05925 0.05121 -0.06412 0.05121 -0.06388 C 0.05781 -0.07662 0.04913 -0.06203 0.05677 -0.07013 C 0.06146 -0.075 0.05955 -0.07777 0.06649 -0.08009 C 0.071 -0.08611 0.07517 -0.0868 0.07951 -0.09166 C 0.08472 -0.09722 0.08958 -0.10347 0.09583 -0.10625 C 0.10087 -0.11087 0.10712 -0.11226 0.11319 -0.11504 C 0.11996 -0.12361 0.12535 -0.12569 0.13385 -0.12939 C 0.1368 -0.13356 0.13923 -0.13634 0.14357 -0.13819 C 0.14774 -0.14675 0.14548 -0.14606 0.15104 -0.14837 C 0.15312 -0.1493 0.15555 -0.15023 0.15764 -0.15115 C 0.15885 -0.15162 0.16111 -0.15254 0.16111 -0.15231 C 0.16458 -0.15578 0.1684 -0.1581 0.17187 -0.16134 C 0.17291 -0.1625 0.17361 -0.16481 0.175 -0.16574 C 0.17708 -0.16689 0.17934 -0.16666 0.1816 -0.16712 C 0.1868 -0.16944 0.19149 -0.17083 0.1967 -0.17291 C 0.20833 -0.18333 0.22326 -0.18564 0.23489 -0.19606 C 0.23923 -0.20462 0.24982 -0.20601 0.25677 -0.21203 C 0.26232 -0.21712 0.25746 -0.21412 0.26632 -0.21782 C 0.26753 -0.21828 0.26979 -0.21921 0.26979 -0.21898 C 0.27708 -0.22615 0.27361 -0.22407 0.28055 -0.22662 C 0.28368 -0.23287 0.28732 -0.2368 0.29253 -0.24097 C 0.29427 -0.25115 0.29514 -0.24513 0.29982 -0.25115 C 0.30226 -0.25393 0.30451 -0.25694 0.30642 -0.25995 C 0.30712 -0.26041 0.31458 -0.26319 0.31614 -0.26412 C 0.32326 -0.26759 0.3283 -0.27268 0.33594 -0.2743 C 0.34479 -0.28287 0.3559 -0.28009 0.36632 -0.28009 C 0.37153 -0.27523 0.37413 -0.26921 0.38038 -0.26712 C 0.38559 -0.26319 0.39045 -0.26111 0.39566 -0.25833 C 0.40052 -0.25324 0.40278 -0.25023 0.40868 -0.24837 C 0.41267 -0.24444 0.41684 -0.24351 0.42083 -0.23958 C 0.42882 -0.23148 0.4217 -0.23518 0.42812 -0.2324 C 0.43403 -0.22731 0.44045 -0.22685 0.4467 -0.22361 C 0.45868 -0.21689 0.47274 -0.20925 0.48611 -0.20925 C 0.49392 -0.19606 0.50382 -0.1868 0.51076 -0.17291 C 0.51337 -0.16319 0.51528 -0.15833 0.52187 -0.15254 C 0.52448 -0.14768 0.52899 -0.14143 0.53264 -0.13819 C 0.53333 -0.1368 0.53368 -0.13495 0.53489 -0.13379 C 0.53576 -0.1324 0.53715 -0.13217 0.53802 -0.13078 C 0.53889 -0.12916 0.53889 -0.12662 0.54028 -0.125 C 0.54201 -0.12245 0.54653 -0.11921 0.54653 -0.11898 C 0.54097 -0.11435 0.5368 -0.10763 0.53055 -0.10486 C 0.52812 -0.1 0.51701 -0.08819 0.51285 -0.08449 C 0.50625 -0.07777 0.51146 -0.08541 0.50555 -0.0787 C 0.49913 -0.07129 0.50642 -0.07592 0.49583 -0.07152 C 0.49444 -0.07106 0.49253 -0.07013 0.49253 -0.0699 C 0.49062 -0.06828 0.48802 -0.06782 0.48611 -0.06574 C 0.48142 -0.06087 0.48559 -0.06134 0.48281 -0.06134 C 0.48403 -0.05254 0.48732 -0.04467 0.49253 -0.03819 C 0.49392 -0.03194 0.49566 -0.02824 0.49913 -0.02361 C 0.50208 -0.01481 0.50035 -0.01967 0.50555 -0.00925 C 0.5092 -0.00162 0.50937 0.00996 0.51198 0.01829 C 0.5125 0.01991 0.51337 0.02107 0.51423 0.02269 C 0.51458 0.02408 0.51493 0.0257 0.51528 0.02709 C 0.51597 0.0301 0.51753 0.0294 0.51753 0.03588 L 0.51423 0.06621 " pathEditMode="relative" rAng="0" ptsTypes="fffffffffffffffffffffffffffffffffffffffffffffffffffffffAA">
                                      <p:cBhvr>
                                        <p:cTn id="10" dur="3250" fill="hold"/>
                                        <p:tgtEl>
                                          <p:spTgt spid="2057"/>
                                        </p:tgtEl>
                                        <p:attrNameLst>
                                          <p:attrName>ppt_x</p:attrName>
                                          <p:attrName>ppt_y</p:attrName>
                                        </p:attrNameLst>
                                      </p:cBhvr>
                                      <p:rCtr x="26007" y="-7014"/>
                                    </p:animMotion>
                                  </p:childTnLst>
                                </p:cTn>
                              </p:par>
                              <p:par>
                                <p:cTn id="11" presetID="42"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250"/>
                                        <p:tgtEl>
                                          <p:spTgt spid="16"/>
                                        </p:tgtEl>
                                      </p:cBhvr>
                                    </p:animEffect>
                                    <p:anim calcmode="lin" valueType="num">
                                      <p:cBhvr>
                                        <p:cTn id="14" dur="2250" fill="hold"/>
                                        <p:tgtEl>
                                          <p:spTgt spid="16"/>
                                        </p:tgtEl>
                                        <p:attrNameLst>
                                          <p:attrName>ppt_x</p:attrName>
                                        </p:attrNameLst>
                                      </p:cBhvr>
                                      <p:tavLst>
                                        <p:tav tm="0">
                                          <p:val>
                                            <p:strVal val="#ppt_x"/>
                                          </p:val>
                                        </p:tav>
                                        <p:tav tm="100000">
                                          <p:val>
                                            <p:strVal val="#ppt_x"/>
                                          </p:val>
                                        </p:tav>
                                      </p:tavLst>
                                    </p:anim>
                                    <p:anim calcmode="lin" valueType="num">
                                      <p:cBhvr>
                                        <p:cTn id="15" dur="2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286"/>
            <a:ext cx="8229600" cy="487362"/>
          </a:xfrm>
        </p:spPr>
        <p:txBody>
          <a:bodyPr>
            <a:normAutofit fontScale="90000"/>
          </a:bodyPr>
          <a:lstStyle/>
          <a:p>
            <a:r>
              <a:rPr lang="en-US" dirty="0" smtClean="0">
                <a:latin typeface="Impact" pitchFamily="34" charset="0"/>
              </a:rPr>
              <a:t>Kindergarten: Academic Plan</a:t>
            </a:r>
            <a:endParaRPr lang="en-US" dirty="0">
              <a:latin typeface="Impact" pitchFamily="34" charset="0"/>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74050" y="838200"/>
            <a:ext cx="7486960" cy="5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152400" y="1752600"/>
            <a:ext cx="1219200" cy="3416320"/>
          </a:xfrm>
          <a:prstGeom prst="rect">
            <a:avLst/>
          </a:prstGeom>
          <a:noFill/>
        </p:spPr>
        <p:txBody>
          <a:bodyPr wrap="square" rtlCol="0">
            <a:spAutoFit/>
          </a:bodyPr>
          <a:lstStyle/>
          <a:p>
            <a:r>
              <a:rPr lang="en-US" dirty="0" smtClean="0"/>
              <a:t>Our previous template was “aligned” to the Common Core Standards but that was not enough.</a:t>
            </a:r>
            <a:endParaRPr lang="en-US" dirty="0"/>
          </a:p>
        </p:txBody>
      </p:sp>
    </p:spTree>
    <p:extLst>
      <p:ext uri="{BB962C8B-B14F-4D97-AF65-F5344CB8AC3E}">
        <p14:creationId xmlns:p14="http://schemas.microsoft.com/office/powerpoint/2010/main" val="4014934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152400"/>
            <a:ext cx="8229600" cy="1143000"/>
          </a:xfrm>
        </p:spPr>
        <p:txBody>
          <a:bodyPr/>
          <a:lstStyle/>
          <a:p>
            <a:pPr marL="0" indent="0"/>
            <a:r>
              <a:rPr lang="en-US" dirty="0"/>
              <a:t>Teacher and Administrator Survey</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975" y="1176338"/>
            <a:ext cx="8001000" cy="317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219035206"/>
              </p:ext>
            </p:extLst>
          </p:nvPr>
        </p:nvGraphicFramePr>
        <p:xfrm>
          <a:off x="990600" y="4419600"/>
          <a:ext cx="7162800" cy="548640"/>
        </p:xfrm>
        <a:graphic>
          <a:graphicData uri="http://schemas.openxmlformats.org/drawingml/2006/table">
            <a:tbl>
              <a:tblPr firstRow="1" firstCol="1" bandRow="1">
                <a:tableStyleId>{EB344D84-9AFB-497E-A393-DC336BA19D2E}</a:tableStyleId>
              </a:tblPr>
              <a:tblGrid>
                <a:gridCol w="7162800"/>
              </a:tblGrid>
              <a:tr h="428625">
                <a:tc>
                  <a:txBody>
                    <a:bodyPr/>
                    <a:lstStyle/>
                    <a:p>
                      <a:pPr marL="0" marR="0" algn="ctr">
                        <a:spcBef>
                          <a:spcPts val="0"/>
                        </a:spcBef>
                        <a:spcAft>
                          <a:spcPts val="0"/>
                        </a:spcAft>
                      </a:pPr>
                      <a:r>
                        <a:rPr lang="en-US" sz="1800" dirty="0">
                          <a:solidFill>
                            <a:schemeClr val="bg1"/>
                          </a:solidFill>
                          <a:effectLst/>
                        </a:rPr>
                        <a:t>Are there other key components that should be considered for inclusion in the updated Academic Plan System?</a:t>
                      </a:r>
                      <a:endParaRPr lang="en-US" sz="1600" dirty="0">
                        <a:solidFill>
                          <a:schemeClr val="bg1"/>
                        </a:solidFill>
                        <a:effectLst/>
                        <a:latin typeface="Calibri"/>
                        <a:ea typeface="Calibri"/>
                        <a:cs typeface="Times New Roman"/>
                      </a:endParaRPr>
                    </a:p>
                  </a:txBody>
                  <a:tcPr marL="68580" marR="68580" marT="0" marB="0"/>
                </a:tc>
              </a:tr>
            </a:tbl>
          </a:graphicData>
        </a:graphic>
      </p:graphicFrame>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750" y="5029200"/>
            <a:ext cx="7046913"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0903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800080"/>
      </a:folHlink>
    </a:clrScheme>
    <a:fontScheme name="Custom 4">
      <a:majorFont>
        <a:latin typeface="Impact"/>
        <a:ea typeface=""/>
        <a:cs typeface=""/>
      </a:majorFont>
      <a:minorFont>
        <a:latin typeface="Maiandra G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Impact"/>
        <a:ea typeface=""/>
        <a:cs typeface=""/>
      </a:majorFont>
      <a:minorFont>
        <a:latin typeface="Maiandra G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1106</TotalTime>
  <Words>673</Words>
  <Application>Microsoft Office PowerPoint</Application>
  <PresentationFormat>On-screen Show (4:3)</PresentationFormat>
  <Paragraphs>131</Paragraphs>
  <Slides>27</Slides>
  <Notes>20</Notes>
  <HiddenSlides>0</HiddenSlides>
  <MMClips>1</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2_Office Theme</vt:lpstr>
      <vt:lpstr>PowerPoint Presentation</vt:lpstr>
      <vt:lpstr>Reaching the  Core of Common Core</vt:lpstr>
      <vt:lpstr>Presenters</vt:lpstr>
      <vt:lpstr>Lee County Common Core Website</vt:lpstr>
      <vt:lpstr>District Timeline</vt:lpstr>
      <vt:lpstr>LCSD CCSS Implementation: Phase 1 Summer 2012 – May 2013</vt:lpstr>
      <vt:lpstr>Academic Plans:  Our Instructional Road Map</vt:lpstr>
      <vt:lpstr>Kindergarten: Academic Plan</vt:lpstr>
      <vt:lpstr>Teacher and Administrator Survey</vt:lpstr>
      <vt:lpstr>Teacher/Administrator Workgroups</vt:lpstr>
      <vt:lpstr>New Academic Plan Template</vt:lpstr>
      <vt:lpstr>PowerPoint Presentation</vt:lpstr>
      <vt:lpstr>Professional Development: Affecting the Classroom</vt:lpstr>
      <vt:lpstr>Professional Development: Affecting the Classroom</vt:lpstr>
      <vt:lpstr>Adding the Pillars:  District Preschool Training – Text Complexity</vt:lpstr>
      <vt:lpstr>Adding the Pillars:  Reading/Social Studies Integration</vt:lpstr>
      <vt:lpstr>Adding the Pillars:  Close Reading</vt:lpstr>
      <vt:lpstr>Adding the Pillars:  Text-Dependent Questions</vt:lpstr>
      <vt:lpstr>Adding the Pillars: Math Talk</vt:lpstr>
      <vt:lpstr>Adding the Pillars:  Coach &amp; Contact Trainings</vt:lpstr>
      <vt:lpstr>District and Classroom Assessments</vt:lpstr>
      <vt:lpstr>District Math Assessments</vt:lpstr>
      <vt:lpstr>District Math Assessments</vt:lpstr>
      <vt:lpstr>Instructional Materials Adoption</vt:lpstr>
      <vt:lpstr>PowerPoint Presentation</vt:lpstr>
      <vt:lpstr>Professional Development  Summer 2013 Preschool Training</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mburlison</cp:lastModifiedBy>
  <cp:revision>103</cp:revision>
  <cp:lastPrinted>2013-02-22T21:32:04Z</cp:lastPrinted>
  <dcterms:created xsi:type="dcterms:W3CDTF">2013-02-14T17:06:27Z</dcterms:created>
  <dcterms:modified xsi:type="dcterms:W3CDTF">2013-05-21T13:41:31Z</dcterms:modified>
</cp:coreProperties>
</file>