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6"/>
  </p:handoutMasterIdLst>
  <p:sldIdLst>
    <p:sldId id="257" r:id="rId2"/>
    <p:sldId id="312" r:id="rId3"/>
    <p:sldId id="313" r:id="rId4"/>
    <p:sldId id="258" r:id="rId5"/>
    <p:sldId id="259" r:id="rId6"/>
    <p:sldId id="380" r:id="rId7"/>
    <p:sldId id="377" r:id="rId8"/>
    <p:sldId id="261" r:id="rId9"/>
    <p:sldId id="262" r:id="rId10"/>
    <p:sldId id="263" r:id="rId11"/>
    <p:sldId id="268" r:id="rId12"/>
    <p:sldId id="267" r:id="rId13"/>
    <p:sldId id="284" r:id="rId14"/>
    <p:sldId id="285" r:id="rId15"/>
    <p:sldId id="287" r:id="rId16"/>
    <p:sldId id="288" r:id="rId17"/>
    <p:sldId id="379" r:id="rId18"/>
    <p:sldId id="308" r:id="rId19"/>
    <p:sldId id="381" r:id="rId20"/>
    <p:sldId id="382" r:id="rId21"/>
    <p:sldId id="391" r:id="rId22"/>
    <p:sldId id="273" r:id="rId23"/>
    <p:sldId id="274" r:id="rId24"/>
    <p:sldId id="275" r:id="rId25"/>
    <p:sldId id="276" r:id="rId26"/>
    <p:sldId id="277" r:id="rId27"/>
    <p:sldId id="278" r:id="rId28"/>
    <p:sldId id="374" r:id="rId29"/>
    <p:sldId id="375" r:id="rId30"/>
    <p:sldId id="376" r:id="rId31"/>
    <p:sldId id="372" r:id="rId32"/>
    <p:sldId id="373" r:id="rId33"/>
    <p:sldId id="279" r:id="rId34"/>
    <p:sldId id="283" r:id="rId35"/>
    <p:sldId id="383" r:id="rId36"/>
    <p:sldId id="384" r:id="rId37"/>
    <p:sldId id="390" r:id="rId38"/>
    <p:sldId id="385" r:id="rId39"/>
    <p:sldId id="386" r:id="rId40"/>
    <p:sldId id="392" r:id="rId41"/>
    <p:sldId id="393" r:id="rId42"/>
    <p:sldId id="387" r:id="rId43"/>
    <p:sldId id="388" r:id="rId44"/>
    <p:sldId id="298" r:id="rId45"/>
    <p:sldId id="299" r:id="rId46"/>
    <p:sldId id="301" r:id="rId47"/>
    <p:sldId id="303" r:id="rId48"/>
    <p:sldId id="302" r:id="rId49"/>
    <p:sldId id="304" r:id="rId50"/>
    <p:sldId id="389" r:id="rId51"/>
    <p:sldId id="286" r:id="rId52"/>
    <p:sldId id="293" r:id="rId53"/>
    <p:sldId id="307" r:id="rId54"/>
    <p:sldId id="310" r:id="rId5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6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6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6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6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6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6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6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6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6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99FF99"/>
    <a:srgbClr val="66FF66"/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502" autoAdjust="0"/>
    <p:restoredTop sz="94660"/>
  </p:normalViewPr>
  <p:slideViewPr>
    <p:cSldViewPr>
      <p:cViewPr varScale="1">
        <p:scale>
          <a:sx n="73" d="100"/>
          <a:sy n="73" d="100"/>
        </p:scale>
        <p:origin x="-20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39" tIns="44070" rIns="88139" bIns="44070" numCol="1" anchor="t" anchorCtr="0" compatLnSpc="1">
            <a:prstTxWarp prst="textNoShape">
              <a:avLst/>
            </a:prstTxWarp>
          </a:bodyPr>
          <a:lstStyle>
            <a:lvl1pPr defTabSz="881063">
              <a:defRPr sz="1200"/>
            </a:lvl1pPr>
          </a:lstStyle>
          <a:p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39" tIns="44070" rIns="88139" bIns="44070" numCol="1" anchor="t" anchorCtr="0" compatLnSpc="1">
            <a:prstTxWarp prst="textNoShape">
              <a:avLst/>
            </a:prstTxWarp>
          </a:bodyPr>
          <a:lstStyle>
            <a:lvl1pPr algn="r" defTabSz="881063">
              <a:defRPr sz="1200"/>
            </a:lvl1pPr>
          </a:lstStyle>
          <a:p>
            <a:fld id="{D3AE11C8-544B-4C84-804F-9B8EF87414D2}" type="datetimeFigureOut">
              <a:rPr lang="en-US"/>
              <a:pPr/>
              <a:t>5/1/2013</a:t>
            </a:fld>
            <a:endParaRPr lang="en-US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39" tIns="44070" rIns="88139" bIns="44070" numCol="1" anchor="b" anchorCtr="0" compatLnSpc="1">
            <a:prstTxWarp prst="textNoShape">
              <a:avLst/>
            </a:prstTxWarp>
          </a:bodyPr>
          <a:lstStyle>
            <a:lvl1pPr defTabSz="881063">
              <a:defRPr sz="1200"/>
            </a:lvl1pPr>
          </a:lstStyle>
          <a:p>
            <a:endParaRPr lang="en-US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39" tIns="44070" rIns="88139" bIns="44070" numCol="1" anchor="b" anchorCtr="0" compatLnSpc="1">
            <a:prstTxWarp prst="textNoShape">
              <a:avLst/>
            </a:prstTxWarp>
          </a:bodyPr>
          <a:lstStyle>
            <a:lvl1pPr algn="r" defTabSz="881063">
              <a:defRPr sz="1200"/>
            </a:lvl1pPr>
          </a:lstStyle>
          <a:p>
            <a:fld id="{9308F0BE-B81B-433E-B0F7-87DC2EA72D4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A512A-02A6-44BC-ABDD-E087FA584B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7DB11-3484-4E93-8044-19AF47634D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77933-A31F-4204-8F43-8499DE37B5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ECE33-39B2-4490-81C3-A95508F309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D4A0D-0003-4A70-A92E-198EF48C35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DED1B-6C32-45FB-BD97-C8C0148240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2862B-7405-4FA4-87AB-0BEC6B2C0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C8BF0-C35C-42B4-88EA-BA674FCC91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341DF-6AA5-4D29-AA3D-AC9CA87AF2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9FD87-FF5B-49C6-A5F1-EDD9542F78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8F9DF-CEDD-4672-8490-EC748BFCB0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E791051-4390-40C5-8342-FDC148E8D8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Documents%20and%20Settings\9795052611\Desktop\FASD%20PARCC\Why%20We%20Need%20Common%20Core%20%20I%20choose%20C.%20-%20YouTube.wmv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9795052611\Desktop\FASD%20PARCC\Copy%20of%20PARCC%20Media%20Sample%20Gr%206.wmv" TargetMode="Externa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Documents%20and%20Settings\9795052611\Desktop\FASD%20PARCC\Athlete.wmv" TargetMode="External"/><Relationship Id="rId4" Type="http://schemas.openxmlformats.org/officeDocument/2006/relationships/image" Target="../media/image39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Documents%20and%20Settings\9795052611\Desktop\FASD%20PARCC\Magic.wmv" TargetMode="External"/><Relationship Id="rId4" Type="http://schemas.openxmlformats.org/officeDocument/2006/relationships/image" Target="../media/image41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rcconline.org/ela-plds" TargetMode="External"/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arcconline.org/math-plds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arcconline.org/illinois" TargetMode="External"/><Relationship Id="rId13" Type="http://schemas.openxmlformats.org/officeDocument/2006/relationships/hyperlink" Target="http://www.parcconline.org/massachusetts" TargetMode="External"/><Relationship Id="rId18" Type="http://schemas.openxmlformats.org/officeDocument/2006/relationships/hyperlink" Target="http://www.parcconline.org/north-dakota" TargetMode="External"/><Relationship Id="rId3" Type="http://schemas.openxmlformats.org/officeDocument/2006/relationships/hyperlink" Target="http://www.parcconline.org/arkansas" TargetMode="External"/><Relationship Id="rId21" Type="http://schemas.openxmlformats.org/officeDocument/2006/relationships/hyperlink" Target="http://www.parcconline.org/pennsylvania" TargetMode="External"/><Relationship Id="rId7" Type="http://schemas.openxmlformats.org/officeDocument/2006/relationships/hyperlink" Target="http://www.parcconline.org/georgia" TargetMode="External"/><Relationship Id="rId12" Type="http://schemas.openxmlformats.org/officeDocument/2006/relationships/hyperlink" Target="http://www.parcconline.org/maryland" TargetMode="External"/><Relationship Id="rId17" Type="http://schemas.openxmlformats.org/officeDocument/2006/relationships/hyperlink" Target="http://www.parcconline.org/new-york" TargetMode="External"/><Relationship Id="rId2" Type="http://schemas.openxmlformats.org/officeDocument/2006/relationships/hyperlink" Target="http://www.parcconline.org/arizona" TargetMode="External"/><Relationship Id="rId16" Type="http://schemas.openxmlformats.org/officeDocument/2006/relationships/hyperlink" Target="http://www.parcconline.org/new-mexico" TargetMode="External"/><Relationship Id="rId20" Type="http://schemas.openxmlformats.org/officeDocument/2006/relationships/hyperlink" Target="http://www.parcconline.org/oklahom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arcconline.org/florida" TargetMode="External"/><Relationship Id="rId11" Type="http://schemas.openxmlformats.org/officeDocument/2006/relationships/hyperlink" Target="http://www.parcconline.org/louisiana" TargetMode="External"/><Relationship Id="rId24" Type="http://schemas.openxmlformats.org/officeDocument/2006/relationships/image" Target="../media/image8.png"/><Relationship Id="rId5" Type="http://schemas.openxmlformats.org/officeDocument/2006/relationships/hyperlink" Target="http://www.parcconline.org/district-columbia" TargetMode="External"/><Relationship Id="rId15" Type="http://schemas.openxmlformats.org/officeDocument/2006/relationships/hyperlink" Target="http://www.parcconline.org/new-jersey" TargetMode="External"/><Relationship Id="rId23" Type="http://schemas.openxmlformats.org/officeDocument/2006/relationships/hyperlink" Target="http://www.parcconline.org/tennessee" TargetMode="External"/><Relationship Id="rId10" Type="http://schemas.openxmlformats.org/officeDocument/2006/relationships/hyperlink" Target="http://www.parcconline.org/kentucky" TargetMode="External"/><Relationship Id="rId19" Type="http://schemas.openxmlformats.org/officeDocument/2006/relationships/hyperlink" Target="http://www.parcconline.org/ohio" TargetMode="External"/><Relationship Id="rId4" Type="http://schemas.openxmlformats.org/officeDocument/2006/relationships/hyperlink" Target="http://www.parcconline.org/colorado" TargetMode="External"/><Relationship Id="rId9" Type="http://schemas.openxmlformats.org/officeDocument/2006/relationships/hyperlink" Target="http://www.parcconline.org/indiana" TargetMode="External"/><Relationship Id="rId14" Type="http://schemas.openxmlformats.org/officeDocument/2006/relationships/hyperlink" Target="http://www.parcconline.org/mississippi" TargetMode="External"/><Relationship Id="rId22" Type="http://schemas.openxmlformats.org/officeDocument/2006/relationships/hyperlink" Target="http://www.parcconline.org/rhode-islan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reeform 3"/>
          <p:cNvSpPr/>
          <p:nvPr/>
        </p:nvSpPr>
        <p:spPr>
          <a:xfrm>
            <a:off x="381000" y="304800"/>
            <a:ext cx="8312150" cy="6051550"/>
          </a:xfrm>
          <a:custGeom>
            <a:avLst/>
            <a:gdLst>
              <a:gd name="connsiteX0" fmla="*/ 0 w 9144000"/>
              <a:gd name="connsiteY0" fmla="*/ 0 h 6858000"/>
              <a:gd name="connsiteX1" fmla="*/ 0 w 9144000"/>
              <a:gd name="connsiteY1" fmla="*/ 6857999 h 6858000"/>
              <a:gd name="connsiteX2" fmla="*/ 9144000 w 9144000"/>
              <a:gd name="connsiteY2" fmla="*/ 6857999 h 6858000"/>
              <a:gd name="connsiteX3" fmla="*/ 9144000 w 9144000"/>
              <a:gd name="connsiteY3" fmla="*/ 0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solidFill>
            <a:srgbClr val="A1DB7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1066800"/>
            <a:ext cx="1916113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43150" y="2274888"/>
            <a:ext cx="6073775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Box 1"/>
          <p:cNvSpPr txBox="1">
            <a:spLocks noChangeArrowheads="1"/>
          </p:cNvSpPr>
          <p:nvPr/>
        </p:nvSpPr>
        <p:spPr bwMode="auto">
          <a:xfrm>
            <a:off x="3200400" y="609600"/>
            <a:ext cx="45402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41029">
            <a:spAutoFit/>
          </a:bodyPr>
          <a:lstStyle/>
          <a:p>
            <a:pPr defTabSz="820738">
              <a:lnSpc>
                <a:spcPts val="3413"/>
              </a:lnSpc>
            </a:pPr>
            <a:r>
              <a:rPr lang="en-US" altLang="zh-CN" sz="3500">
                <a:solidFill>
                  <a:srgbClr val="231F20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Let’s</a:t>
            </a:r>
            <a:r>
              <a:rPr lang="en-US" altLang="zh-CN" sz="3500">
                <a:latin typeface="Times New Roman" pitchFamily="18" charset="0"/>
                <a:ea typeface="宋体"/>
                <a:cs typeface="Times New Roman" pitchFamily="18" charset="0"/>
              </a:rPr>
              <a:t> </a:t>
            </a:r>
            <a:r>
              <a:rPr lang="en-US" altLang="zh-CN" sz="3500">
                <a:solidFill>
                  <a:srgbClr val="231F20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take</a:t>
            </a:r>
            <a:r>
              <a:rPr lang="en-US" altLang="zh-CN" sz="3500">
                <a:latin typeface="Times New Roman" pitchFamily="18" charset="0"/>
                <a:ea typeface="宋体"/>
                <a:cs typeface="Times New Roman" pitchFamily="18" charset="0"/>
              </a:rPr>
              <a:t> </a:t>
            </a:r>
            <a:r>
              <a:rPr lang="en-US" altLang="zh-CN" sz="3500">
                <a:solidFill>
                  <a:srgbClr val="231F20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a</a:t>
            </a:r>
            <a:r>
              <a:rPr lang="en-US" altLang="zh-CN" sz="3500">
                <a:latin typeface="Times New Roman" pitchFamily="18" charset="0"/>
                <a:ea typeface="宋体"/>
                <a:cs typeface="Times New Roman" pitchFamily="18" charset="0"/>
              </a:rPr>
              <a:t> </a:t>
            </a:r>
            <a:r>
              <a:rPr lang="en-US" altLang="zh-CN" sz="3500">
                <a:solidFill>
                  <a:srgbClr val="231F20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walk</a:t>
            </a:r>
            <a:r>
              <a:rPr lang="en-US" altLang="zh-CN" sz="3500">
                <a:latin typeface="Times New Roman" pitchFamily="18" charset="0"/>
                <a:ea typeface="宋体"/>
                <a:cs typeface="Times New Roman" pitchFamily="18" charset="0"/>
              </a:rPr>
              <a:t> </a:t>
            </a:r>
            <a:r>
              <a:rPr lang="en-US" altLang="zh-CN" sz="3500">
                <a:solidFill>
                  <a:srgbClr val="231F20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through</a:t>
            </a:r>
          </a:p>
          <a:p>
            <a:pPr defTabSz="820738">
              <a:lnSpc>
                <a:spcPts val="4213"/>
              </a:lnSpc>
            </a:pPr>
            <a:r>
              <a:rPr lang="en-US" altLang="zh-CN" sz="3500">
                <a:solidFill>
                  <a:srgbClr val="231F20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the</a:t>
            </a:r>
            <a:r>
              <a:rPr lang="en-US" altLang="zh-CN" sz="3500">
                <a:latin typeface="Times New Roman" pitchFamily="18" charset="0"/>
                <a:ea typeface="宋体"/>
                <a:cs typeface="Times New Roman" pitchFamily="18" charset="0"/>
              </a:rPr>
              <a:t> </a:t>
            </a:r>
            <a:r>
              <a:rPr lang="en-US" altLang="zh-CN" sz="3500">
                <a:solidFill>
                  <a:srgbClr val="231F20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…</a:t>
            </a:r>
          </a:p>
        </p:txBody>
      </p:sp>
      <p:sp>
        <p:nvSpPr>
          <p:cNvPr id="13318" name="Rectangle 9"/>
          <p:cNvSpPr>
            <a:spLocks noChangeArrowheads="1"/>
          </p:cNvSpPr>
          <p:nvPr/>
        </p:nvSpPr>
        <p:spPr bwMode="auto">
          <a:xfrm>
            <a:off x="762000" y="4876800"/>
            <a:ext cx="10668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zh-CN" sz="900">
              <a:solidFill>
                <a:srgbClr val="231F20"/>
              </a:solidFill>
              <a:ea typeface="宋体"/>
              <a:cs typeface="宋体"/>
            </a:endParaRPr>
          </a:p>
          <a:p>
            <a:r>
              <a:rPr lang="en-US" altLang="zh-CN" sz="900">
                <a:solidFill>
                  <a:srgbClr val="231F20"/>
                </a:solidFill>
                <a:ea typeface="宋体"/>
                <a:cs typeface="宋体"/>
              </a:rPr>
              <a:t>Parts of PPT </a:t>
            </a:r>
          </a:p>
          <a:p>
            <a:r>
              <a:rPr lang="en-US" altLang="zh-CN" sz="900">
                <a:solidFill>
                  <a:srgbClr val="231F20"/>
                </a:solidFill>
                <a:ea typeface="宋体"/>
                <a:cs typeface="宋体"/>
              </a:rPr>
              <a:t>adapted from</a:t>
            </a:r>
            <a:r>
              <a:rPr lang="en-US" altLang="zh-CN" sz="900">
                <a:ea typeface="宋体"/>
                <a:cs typeface="宋体"/>
              </a:rPr>
              <a:t> or modified from </a:t>
            </a:r>
            <a:r>
              <a:rPr lang="en-US" altLang="zh-CN" sz="900">
                <a:solidFill>
                  <a:srgbClr val="231F20"/>
                </a:solidFill>
                <a:ea typeface="宋体"/>
                <a:cs typeface="宋体"/>
              </a:rPr>
              <a:t>the</a:t>
            </a:r>
          </a:p>
          <a:p>
            <a:r>
              <a:rPr lang="en-US" altLang="zh-CN" sz="900">
                <a:solidFill>
                  <a:srgbClr val="231F20"/>
                </a:solidFill>
                <a:ea typeface="宋体"/>
                <a:cs typeface="宋体"/>
              </a:rPr>
              <a:t>Miami-Dade</a:t>
            </a:r>
            <a:r>
              <a:rPr lang="en-US" altLang="zh-CN" sz="900">
                <a:ea typeface="宋体"/>
                <a:cs typeface="宋体"/>
              </a:rPr>
              <a:t> </a:t>
            </a:r>
          </a:p>
          <a:p>
            <a:r>
              <a:rPr lang="en-US" altLang="zh-CN" sz="900">
                <a:solidFill>
                  <a:srgbClr val="231F20"/>
                </a:solidFill>
                <a:ea typeface="宋体"/>
                <a:cs typeface="宋体"/>
              </a:rPr>
              <a:t>Institute</a:t>
            </a:r>
            <a:r>
              <a:rPr lang="en-US" altLang="zh-CN" sz="900">
                <a:ea typeface="宋体"/>
                <a:cs typeface="宋体"/>
              </a:rPr>
              <a:t> </a:t>
            </a:r>
            <a:r>
              <a:rPr lang="en-US" altLang="zh-CN" sz="900">
                <a:solidFill>
                  <a:srgbClr val="231F20"/>
                </a:solidFill>
                <a:ea typeface="宋体"/>
                <a:cs typeface="宋体"/>
              </a:rPr>
              <a:t>of</a:t>
            </a:r>
          </a:p>
          <a:p>
            <a:r>
              <a:rPr lang="en-US" altLang="zh-CN" sz="900">
                <a:solidFill>
                  <a:srgbClr val="231F20"/>
                </a:solidFill>
                <a:ea typeface="宋体"/>
                <a:cs typeface="宋体"/>
              </a:rPr>
              <a:t>Higher</a:t>
            </a:r>
            <a:r>
              <a:rPr lang="en-US" altLang="zh-CN" sz="900">
                <a:ea typeface="宋体"/>
                <a:cs typeface="宋体"/>
              </a:rPr>
              <a:t> </a:t>
            </a:r>
            <a:r>
              <a:rPr lang="en-US" altLang="zh-CN" sz="900">
                <a:solidFill>
                  <a:srgbClr val="231F20"/>
                </a:solidFill>
                <a:ea typeface="宋体"/>
                <a:cs typeface="宋体"/>
              </a:rPr>
              <a:t>Learning</a:t>
            </a:r>
          </a:p>
          <a:p>
            <a:r>
              <a:rPr lang="en-US" altLang="zh-CN" sz="900">
                <a:solidFill>
                  <a:srgbClr val="231F20"/>
                </a:solidFill>
                <a:ea typeface="宋体"/>
                <a:cs typeface="宋体"/>
              </a:rPr>
              <a:t>Presented</a:t>
            </a:r>
            <a:r>
              <a:rPr lang="en-US" altLang="zh-CN" sz="900">
                <a:ea typeface="宋体"/>
                <a:cs typeface="宋体"/>
              </a:rPr>
              <a:t> </a:t>
            </a:r>
            <a:r>
              <a:rPr lang="en-US" altLang="zh-CN" sz="900">
                <a:solidFill>
                  <a:srgbClr val="231F20"/>
                </a:solidFill>
                <a:ea typeface="宋体"/>
                <a:cs typeface="宋体"/>
              </a:rPr>
              <a:t>by</a:t>
            </a:r>
            <a:r>
              <a:rPr lang="en-US" altLang="zh-CN" sz="900">
                <a:ea typeface="宋体"/>
                <a:cs typeface="宋体"/>
              </a:rPr>
              <a:t> </a:t>
            </a:r>
            <a:r>
              <a:rPr lang="en-US" altLang="zh-CN" sz="900">
                <a:solidFill>
                  <a:srgbClr val="231F20"/>
                </a:solidFill>
                <a:ea typeface="宋体"/>
                <a:cs typeface="宋体"/>
              </a:rPr>
              <a:t>Vince Verges-Webinar</a:t>
            </a:r>
          </a:p>
        </p:txBody>
      </p:sp>
      <p:sp>
        <p:nvSpPr>
          <p:cNvPr id="13319" name="Text Box 10"/>
          <p:cNvSpPr txBox="1">
            <a:spLocks noChangeArrowheads="1"/>
          </p:cNvSpPr>
          <p:nvPr/>
        </p:nvSpPr>
        <p:spPr bwMode="auto">
          <a:xfrm>
            <a:off x="533400" y="2667000"/>
            <a:ext cx="16002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Kym </a:t>
            </a:r>
            <a:r>
              <a:rPr lang="en-US" sz="1800" b="1"/>
              <a:t>Sheehan</a:t>
            </a:r>
            <a:r>
              <a:rPr lang="en-US" sz="1800"/>
              <a:t> PARCC ELC Member</a:t>
            </a:r>
          </a:p>
          <a:p>
            <a:pPr algn="ctr">
              <a:spcBef>
                <a:spcPct val="50000"/>
              </a:spcBef>
            </a:pPr>
            <a:r>
              <a:rPr lang="en-US" sz="1800"/>
              <a:t>Charlotte County Public Schools</a:t>
            </a:r>
          </a:p>
        </p:txBody>
      </p:sp>
      <p:pic>
        <p:nvPicPr>
          <p:cNvPr id="13320" name="Picture 11" descr="FASDlogo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381000"/>
            <a:ext cx="13176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1" name="Text Box 12"/>
          <p:cNvSpPr txBox="1">
            <a:spLocks noChangeArrowheads="1"/>
          </p:cNvSpPr>
          <p:nvPr/>
        </p:nvSpPr>
        <p:spPr bwMode="auto">
          <a:xfrm>
            <a:off x="0" y="152400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13322" name="Text Box 20"/>
          <p:cNvSpPr txBox="1">
            <a:spLocks noChangeArrowheads="1"/>
          </p:cNvSpPr>
          <p:nvPr/>
        </p:nvSpPr>
        <p:spPr bwMode="auto">
          <a:xfrm>
            <a:off x="609600" y="1752600"/>
            <a:ext cx="1447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/>
              <a:t>Spring Forum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reeform 3"/>
          <p:cNvSpPr/>
          <p:nvPr/>
        </p:nvSpPr>
        <p:spPr>
          <a:xfrm>
            <a:off x="415925" y="403225"/>
            <a:ext cx="8312150" cy="6051550"/>
          </a:xfrm>
          <a:custGeom>
            <a:avLst/>
            <a:gdLst>
              <a:gd name="connsiteX0" fmla="*/ 0 w 9144000"/>
              <a:gd name="connsiteY0" fmla="*/ 0 h 6858000"/>
              <a:gd name="connsiteX1" fmla="*/ 0 w 9144000"/>
              <a:gd name="connsiteY1" fmla="*/ 6857999 h 6858000"/>
              <a:gd name="connsiteX2" fmla="*/ 9144000 w 9144000"/>
              <a:gd name="connsiteY2" fmla="*/ 6857999 h 6858000"/>
              <a:gd name="connsiteX3" fmla="*/ 9144000 w 9144000"/>
              <a:gd name="connsiteY3" fmla="*/ 0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solidFill>
            <a:srgbClr val="A1DB7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6000" y="1131888"/>
            <a:ext cx="7100888" cy="459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reeform 3"/>
          <p:cNvSpPr/>
          <p:nvPr/>
        </p:nvSpPr>
        <p:spPr>
          <a:xfrm>
            <a:off x="415925" y="403225"/>
            <a:ext cx="8312150" cy="6051550"/>
          </a:xfrm>
          <a:custGeom>
            <a:avLst/>
            <a:gdLst>
              <a:gd name="connsiteX0" fmla="*/ 0 w 9144000"/>
              <a:gd name="connsiteY0" fmla="*/ 0 h 6858000"/>
              <a:gd name="connsiteX1" fmla="*/ 0 w 9144000"/>
              <a:gd name="connsiteY1" fmla="*/ 6857999 h 6858000"/>
              <a:gd name="connsiteX2" fmla="*/ 9144000 w 9144000"/>
              <a:gd name="connsiteY2" fmla="*/ 6857999 h 6858000"/>
              <a:gd name="connsiteX3" fmla="*/ 9144000 w 9144000"/>
              <a:gd name="connsiteY3" fmla="*/ 0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solidFill>
            <a:srgbClr val="A1DB7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2813" y="839788"/>
            <a:ext cx="7318375" cy="517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reeform 3"/>
          <p:cNvSpPr/>
          <p:nvPr/>
        </p:nvSpPr>
        <p:spPr>
          <a:xfrm>
            <a:off x="304800" y="228600"/>
            <a:ext cx="8458200" cy="6248400"/>
          </a:xfrm>
          <a:custGeom>
            <a:avLst/>
            <a:gdLst>
              <a:gd name="connsiteX0" fmla="*/ 0 w 9144000"/>
              <a:gd name="connsiteY0" fmla="*/ 0 h 6858000"/>
              <a:gd name="connsiteX1" fmla="*/ 0 w 9144000"/>
              <a:gd name="connsiteY1" fmla="*/ 6857999 h 6858000"/>
              <a:gd name="connsiteX2" fmla="*/ 9144000 w 9144000"/>
              <a:gd name="connsiteY2" fmla="*/ 6857999 h 6858000"/>
              <a:gd name="connsiteX3" fmla="*/ 9144000 w 9144000"/>
              <a:gd name="connsiteY3" fmla="*/ 0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solidFill>
            <a:srgbClr val="A1DB7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609600"/>
            <a:ext cx="7646988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reeform 3"/>
          <p:cNvSpPr/>
          <p:nvPr/>
        </p:nvSpPr>
        <p:spPr>
          <a:xfrm>
            <a:off x="415925" y="403225"/>
            <a:ext cx="8423275" cy="6149975"/>
          </a:xfrm>
          <a:custGeom>
            <a:avLst/>
            <a:gdLst>
              <a:gd name="connsiteX0" fmla="*/ 0 w 9144000"/>
              <a:gd name="connsiteY0" fmla="*/ 0 h 6858000"/>
              <a:gd name="connsiteX1" fmla="*/ 0 w 9144000"/>
              <a:gd name="connsiteY1" fmla="*/ 6857999 h 6858000"/>
              <a:gd name="connsiteX2" fmla="*/ 9144000 w 9144000"/>
              <a:gd name="connsiteY2" fmla="*/ 6857999 h 6858000"/>
              <a:gd name="connsiteX3" fmla="*/ 9144000 w 9144000"/>
              <a:gd name="connsiteY3" fmla="*/ 0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solidFill>
            <a:srgbClr val="A1DB7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5038" y="896938"/>
            <a:ext cx="7273925" cy="506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reeform 3"/>
          <p:cNvSpPr/>
          <p:nvPr/>
        </p:nvSpPr>
        <p:spPr>
          <a:xfrm>
            <a:off x="415925" y="403225"/>
            <a:ext cx="8312150" cy="6051550"/>
          </a:xfrm>
          <a:custGeom>
            <a:avLst/>
            <a:gdLst>
              <a:gd name="connsiteX0" fmla="*/ 0 w 9144000"/>
              <a:gd name="connsiteY0" fmla="*/ 0 h 6858000"/>
              <a:gd name="connsiteX1" fmla="*/ 0 w 9144000"/>
              <a:gd name="connsiteY1" fmla="*/ 6857999 h 6858000"/>
              <a:gd name="connsiteX2" fmla="*/ 9144000 w 9144000"/>
              <a:gd name="connsiteY2" fmla="*/ 6857999 h 6858000"/>
              <a:gd name="connsiteX3" fmla="*/ 9144000 w 9144000"/>
              <a:gd name="connsiteY3" fmla="*/ 0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solidFill>
            <a:srgbClr val="A1DB7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2038" y="985838"/>
            <a:ext cx="7019925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reeform 3"/>
          <p:cNvSpPr/>
          <p:nvPr/>
        </p:nvSpPr>
        <p:spPr>
          <a:xfrm>
            <a:off x="415925" y="403225"/>
            <a:ext cx="8312150" cy="6051550"/>
          </a:xfrm>
          <a:custGeom>
            <a:avLst/>
            <a:gdLst>
              <a:gd name="connsiteX0" fmla="*/ 0 w 9144000"/>
              <a:gd name="connsiteY0" fmla="*/ 0 h 6858000"/>
              <a:gd name="connsiteX1" fmla="*/ 0 w 9144000"/>
              <a:gd name="connsiteY1" fmla="*/ 6857999 h 6858000"/>
              <a:gd name="connsiteX2" fmla="*/ 9144000 w 9144000"/>
              <a:gd name="connsiteY2" fmla="*/ 6857999 h 6858000"/>
              <a:gd name="connsiteX3" fmla="*/ 9144000 w 9144000"/>
              <a:gd name="connsiteY3" fmla="*/ 0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solidFill>
            <a:srgbClr val="A1DB7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2813" y="828675"/>
            <a:ext cx="7318375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reeform 3"/>
          <p:cNvSpPr/>
          <p:nvPr/>
        </p:nvSpPr>
        <p:spPr>
          <a:xfrm>
            <a:off x="415925" y="403225"/>
            <a:ext cx="8312150" cy="6051550"/>
          </a:xfrm>
          <a:custGeom>
            <a:avLst/>
            <a:gdLst>
              <a:gd name="connsiteX0" fmla="*/ 0 w 9144000"/>
              <a:gd name="connsiteY0" fmla="*/ 0 h 6858000"/>
              <a:gd name="connsiteX1" fmla="*/ 0 w 9144000"/>
              <a:gd name="connsiteY1" fmla="*/ 6857999 h 6858000"/>
              <a:gd name="connsiteX2" fmla="*/ 9144000 w 9144000"/>
              <a:gd name="connsiteY2" fmla="*/ 6857999 h 6858000"/>
              <a:gd name="connsiteX3" fmla="*/ 9144000 w 9144000"/>
              <a:gd name="connsiteY3" fmla="*/ 0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solidFill>
            <a:srgbClr val="A1DB7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2813" y="806450"/>
            <a:ext cx="7318375" cy="524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838200"/>
            <a:ext cx="7019925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5" descr="FASDlog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81000"/>
            <a:ext cx="1536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reeform 3"/>
          <p:cNvSpPr/>
          <p:nvPr/>
        </p:nvSpPr>
        <p:spPr>
          <a:xfrm>
            <a:off x="415925" y="403225"/>
            <a:ext cx="8312150" cy="6051550"/>
          </a:xfrm>
          <a:custGeom>
            <a:avLst/>
            <a:gdLst>
              <a:gd name="connsiteX0" fmla="*/ 0 w 9144000"/>
              <a:gd name="connsiteY0" fmla="*/ 0 h 6858000"/>
              <a:gd name="connsiteX1" fmla="*/ 0 w 9144000"/>
              <a:gd name="connsiteY1" fmla="*/ 6857999 h 6858000"/>
              <a:gd name="connsiteX2" fmla="*/ 9144000 w 9144000"/>
              <a:gd name="connsiteY2" fmla="*/ 6857999 h 6858000"/>
              <a:gd name="connsiteX3" fmla="*/ 9144000 w 9144000"/>
              <a:gd name="connsiteY3" fmla="*/ 0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solidFill>
            <a:srgbClr val="A1DB7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2813" y="963613"/>
            <a:ext cx="7318375" cy="493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457200" y="457200"/>
            <a:ext cx="2209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Is each district thinking about these areas of focus? </a:t>
            </a:r>
            <a:r>
              <a:rPr lang="en-US" sz="18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It All Begins With Data!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b="1" smtClean="0"/>
              <a:t>Classroom teachers ~previously untapped data – qualitative, school based, interest-based</a:t>
            </a:r>
          </a:p>
          <a:p>
            <a:pPr>
              <a:lnSpc>
                <a:spcPct val="80000"/>
              </a:lnSpc>
            </a:pPr>
            <a:r>
              <a:rPr lang="en-US" sz="2800" b="1" smtClean="0"/>
              <a:t>Teacher teams/PLC &amp; Lesson Study ~knowing your needs/Action Research</a:t>
            </a:r>
          </a:p>
          <a:p>
            <a:pPr>
              <a:lnSpc>
                <a:spcPct val="80000"/>
              </a:lnSpc>
            </a:pPr>
            <a:r>
              <a:rPr lang="en-US" sz="2800" b="1" smtClean="0"/>
              <a:t>School leadership teams ~determining existing capacity and developing new if needed (policy, practice &amp; more!) </a:t>
            </a:r>
          </a:p>
          <a:p>
            <a:pPr>
              <a:lnSpc>
                <a:spcPct val="80000"/>
              </a:lnSpc>
            </a:pPr>
            <a:r>
              <a:rPr lang="en-US" sz="2800" b="1" smtClean="0"/>
              <a:t>District PD teams</a:t>
            </a:r>
          </a:p>
          <a:p>
            <a:pPr>
              <a:lnSpc>
                <a:spcPct val="80000"/>
              </a:lnSpc>
            </a:pPr>
            <a:r>
              <a:rPr lang="en-US" sz="2800" b="1" smtClean="0"/>
              <a:t>State Professional Development Teams</a:t>
            </a:r>
          </a:p>
          <a:p>
            <a:pPr>
              <a:lnSpc>
                <a:spcPct val="80000"/>
              </a:lnSpc>
            </a:pPr>
            <a:r>
              <a:rPr lang="en-US" sz="2800" b="1" smtClean="0"/>
              <a:t>Modeling, facilitating, practice implementation, etc.</a:t>
            </a:r>
            <a:r>
              <a:rPr lang="en-US" sz="28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/>
          <a:lstStyle/>
          <a:p>
            <a:pPr eaLnBrk="1" hangingPunct="1"/>
            <a:r>
              <a:rPr lang="en-US" sz="4000" smtClean="0"/>
              <a:t>Before We Enter the PARCC…</a:t>
            </a:r>
          </a:p>
        </p:txBody>
      </p:sp>
      <p:pic>
        <p:nvPicPr>
          <p:cNvPr id="14340" name="Why We Need Common Core  I choose C. - YouTube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2400" y="1114425"/>
            <a:ext cx="8686800" cy="5743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43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340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 Order to Support Educators...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6000" smtClean="0"/>
              <a:t>Begin with the end in mind!</a:t>
            </a:r>
            <a:r>
              <a:rPr lang="en-US" smtClean="0"/>
              <a:t> </a:t>
            </a:r>
          </a:p>
          <a:p>
            <a:endParaRPr lang="en-US" smtClean="0"/>
          </a:p>
          <a:p>
            <a:r>
              <a:rPr lang="en-US" sz="1000" smtClean="0"/>
              <a:t>Google images.</a:t>
            </a:r>
          </a:p>
        </p:txBody>
      </p:sp>
      <p:sp>
        <p:nvSpPr>
          <p:cNvPr id="31748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1749" name="Picture 5" descr="ANd9GcSBeLVwlBdDNsKj3n1pssnzHltHmoLUtAzvkrZKT49OyelK9NYIm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447800"/>
            <a:ext cx="445452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Let’s Rest in the PARCC to Read &amp; Discuss for a While…</a:t>
            </a:r>
          </a:p>
        </p:txBody>
      </p:sp>
      <p:pic>
        <p:nvPicPr>
          <p:cNvPr id="73732" name="Picture 4" descr="isafety harb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981200"/>
            <a:ext cx="3733800" cy="3810000"/>
          </a:xfrm>
          <a:prstGeom prst="rect">
            <a:avLst/>
          </a:prstGeom>
          <a:noFill/>
        </p:spPr>
      </p:pic>
      <p:pic>
        <p:nvPicPr>
          <p:cNvPr id="73733" name="Picture 5" descr="MC900432665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3276600"/>
            <a:ext cx="1714500" cy="171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reeform 3"/>
          <p:cNvSpPr/>
          <p:nvPr/>
        </p:nvSpPr>
        <p:spPr>
          <a:xfrm>
            <a:off x="415925" y="403225"/>
            <a:ext cx="8312150" cy="6051550"/>
          </a:xfrm>
          <a:custGeom>
            <a:avLst/>
            <a:gdLst>
              <a:gd name="connsiteX0" fmla="*/ 0 w 9144000"/>
              <a:gd name="connsiteY0" fmla="*/ 0 h 6858000"/>
              <a:gd name="connsiteX1" fmla="*/ 0 w 9144000"/>
              <a:gd name="connsiteY1" fmla="*/ 6857999 h 6858000"/>
              <a:gd name="connsiteX2" fmla="*/ 9144000 w 9144000"/>
              <a:gd name="connsiteY2" fmla="*/ 6857999 h 6858000"/>
              <a:gd name="connsiteX3" fmla="*/ 9144000 w 9144000"/>
              <a:gd name="connsiteY3" fmla="*/ 0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solidFill>
            <a:srgbClr val="A1DB7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5038" y="896938"/>
            <a:ext cx="7273925" cy="506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reeform 3"/>
          <p:cNvSpPr/>
          <p:nvPr/>
        </p:nvSpPr>
        <p:spPr>
          <a:xfrm>
            <a:off x="415925" y="403225"/>
            <a:ext cx="8312150" cy="6051550"/>
          </a:xfrm>
          <a:custGeom>
            <a:avLst/>
            <a:gdLst>
              <a:gd name="connsiteX0" fmla="*/ 0 w 9144000"/>
              <a:gd name="connsiteY0" fmla="*/ 0 h 6858000"/>
              <a:gd name="connsiteX1" fmla="*/ 0 w 9144000"/>
              <a:gd name="connsiteY1" fmla="*/ 6857999 h 6858000"/>
              <a:gd name="connsiteX2" fmla="*/ 9144000 w 9144000"/>
              <a:gd name="connsiteY2" fmla="*/ 6857999 h 6858000"/>
              <a:gd name="connsiteX3" fmla="*/ 9144000 w 9144000"/>
              <a:gd name="connsiteY3" fmla="*/ 0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solidFill>
            <a:srgbClr val="A1DB7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3813" y="896938"/>
            <a:ext cx="6556375" cy="506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reeform 3"/>
          <p:cNvSpPr/>
          <p:nvPr/>
        </p:nvSpPr>
        <p:spPr>
          <a:xfrm>
            <a:off x="415925" y="403225"/>
            <a:ext cx="8312150" cy="6051550"/>
          </a:xfrm>
          <a:custGeom>
            <a:avLst/>
            <a:gdLst>
              <a:gd name="connsiteX0" fmla="*/ 0 w 9144000"/>
              <a:gd name="connsiteY0" fmla="*/ 0 h 6858000"/>
              <a:gd name="connsiteX1" fmla="*/ 0 w 9144000"/>
              <a:gd name="connsiteY1" fmla="*/ 6857999 h 6858000"/>
              <a:gd name="connsiteX2" fmla="*/ 9144000 w 9144000"/>
              <a:gd name="connsiteY2" fmla="*/ 6857999 h 6858000"/>
              <a:gd name="connsiteX3" fmla="*/ 9144000 w 9144000"/>
              <a:gd name="connsiteY3" fmla="*/ 0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solidFill>
            <a:srgbClr val="A1DB7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9813" y="896938"/>
            <a:ext cx="7064375" cy="506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reeform 3"/>
          <p:cNvSpPr/>
          <p:nvPr/>
        </p:nvSpPr>
        <p:spPr>
          <a:xfrm>
            <a:off x="415925" y="403225"/>
            <a:ext cx="8312150" cy="6051550"/>
          </a:xfrm>
          <a:custGeom>
            <a:avLst/>
            <a:gdLst>
              <a:gd name="connsiteX0" fmla="*/ 0 w 9144000"/>
              <a:gd name="connsiteY0" fmla="*/ 0 h 6858000"/>
              <a:gd name="connsiteX1" fmla="*/ 0 w 9144000"/>
              <a:gd name="connsiteY1" fmla="*/ 6857999 h 6858000"/>
              <a:gd name="connsiteX2" fmla="*/ 9144000 w 9144000"/>
              <a:gd name="connsiteY2" fmla="*/ 6857999 h 6858000"/>
              <a:gd name="connsiteX3" fmla="*/ 9144000 w 9144000"/>
              <a:gd name="connsiteY3" fmla="*/ 0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solidFill>
            <a:srgbClr val="A1DB7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762000"/>
            <a:ext cx="6858000" cy="544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reeform 3"/>
          <p:cNvSpPr/>
          <p:nvPr/>
        </p:nvSpPr>
        <p:spPr>
          <a:xfrm>
            <a:off x="228600" y="304800"/>
            <a:ext cx="8388350" cy="6248400"/>
          </a:xfrm>
          <a:custGeom>
            <a:avLst/>
            <a:gdLst>
              <a:gd name="connsiteX0" fmla="*/ 0 w 9144000"/>
              <a:gd name="connsiteY0" fmla="*/ 0 h 6858000"/>
              <a:gd name="connsiteX1" fmla="*/ 0 w 9144000"/>
              <a:gd name="connsiteY1" fmla="*/ 6857999 h 6858000"/>
              <a:gd name="connsiteX2" fmla="*/ 9144000 w 9144000"/>
              <a:gd name="connsiteY2" fmla="*/ 6857999 h 6858000"/>
              <a:gd name="connsiteX3" fmla="*/ 9144000 w 9144000"/>
              <a:gd name="connsiteY3" fmla="*/ 0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solidFill>
            <a:srgbClr val="A1DB7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36867" name="Text Box 5"/>
          <p:cNvSpPr txBox="1">
            <a:spLocks noChangeArrowheads="1"/>
          </p:cNvSpPr>
          <p:nvPr/>
        </p:nvSpPr>
        <p:spPr bwMode="auto">
          <a:xfrm>
            <a:off x="1143000" y="990600"/>
            <a:ext cx="678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36868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ELA Literacy Assessments</a:t>
            </a:r>
          </a:p>
        </p:txBody>
      </p:sp>
      <p:sp>
        <p:nvSpPr>
          <p:cNvPr id="36869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smtClean="0"/>
              <a:t>Gather information from single and multiple texts</a:t>
            </a:r>
          </a:p>
          <a:p>
            <a:pPr>
              <a:lnSpc>
                <a:spcPct val="90000"/>
              </a:lnSpc>
            </a:pPr>
            <a:r>
              <a:rPr lang="en-US" sz="2800" b="1" smtClean="0"/>
              <a:t>Write to a source</a:t>
            </a:r>
          </a:p>
          <a:p>
            <a:pPr>
              <a:lnSpc>
                <a:spcPct val="90000"/>
              </a:lnSpc>
            </a:pPr>
            <a:r>
              <a:rPr lang="en-US" sz="2800" b="1" smtClean="0"/>
              <a:t>Expectation is that students will be career/college ready</a:t>
            </a:r>
          </a:p>
          <a:p>
            <a:pPr>
              <a:lnSpc>
                <a:spcPct val="90000"/>
              </a:lnSpc>
            </a:pPr>
            <a:r>
              <a:rPr lang="en-US" sz="2800" b="1" smtClean="0"/>
              <a:t>Mastery of reading skills assessed through writing.</a:t>
            </a:r>
          </a:p>
        </p:txBody>
      </p:sp>
      <p:sp>
        <p:nvSpPr>
          <p:cNvPr id="36870" name="Rectangle 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smtClean="0"/>
              <a:t>Common Core ideology is to read like a detective and write like a reporter. </a:t>
            </a:r>
          </a:p>
          <a:p>
            <a:pPr>
              <a:lnSpc>
                <a:spcPct val="90000"/>
              </a:lnSpc>
            </a:pPr>
            <a:r>
              <a:rPr lang="en-US" sz="2800" b="1" smtClean="0"/>
              <a:t>Close Reading</a:t>
            </a:r>
          </a:p>
          <a:p>
            <a:pPr>
              <a:lnSpc>
                <a:spcPct val="90000"/>
              </a:lnSpc>
            </a:pPr>
            <a:r>
              <a:rPr lang="en-US" sz="2800" b="1" smtClean="0"/>
              <a:t>Cited sources</a:t>
            </a:r>
          </a:p>
          <a:p>
            <a:pPr>
              <a:lnSpc>
                <a:spcPct val="90000"/>
              </a:lnSpc>
            </a:pPr>
            <a:r>
              <a:rPr lang="en-US" sz="2800" b="1" smtClean="0"/>
              <a:t>Technology Ready (Systemically &amp; Our Students!)</a:t>
            </a:r>
          </a:p>
          <a:p>
            <a:pPr>
              <a:lnSpc>
                <a:spcPct val="90000"/>
              </a:lnSpc>
            </a:pPr>
            <a:endParaRPr lang="en-US" sz="28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reeform 3"/>
          <p:cNvSpPr/>
          <p:nvPr/>
        </p:nvSpPr>
        <p:spPr>
          <a:xfrm>
            <a:off x="415925" y="403225"/>
            <a:ext cx="8312150" cy="6051550"/>
          </a:xfrm>
          <a:custGeom>
            <a:avLst/>
            <a:gdLst>
              <a:gd name="connsiteX0" fmla="*/ 0 w 9144000"/>
              <a:gd name="connsiteY0" fmla="*/ 0 h 6858000"/>
              <a:gd name="connsiteX1" fmla="*/ 0 w 9144000"/>
              <a:gd name="connsiteY1" fmla="*/ 6857999 h 6858000"/>
              <a:gd name="connsiteX2" fmla="*/ 9144000 w 9144000"/>
              <a:gd name="connsiteY2" fmla="*/ 6857999 h 6858000"/>
              <a:gd name="connsiteX3" fmla="*/ 9144000 w 9144000"/>
              <a:gd name="connsiteY3" fmla="*/ 0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solidFill>
            <a:srgbClr val="A1DB7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37891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ELA Literacy Assessments</a:t>
            </a:r>
          </a:p>
        </p:txBody>
      </p:sp>
      <p:sp>
        <p:nvSpPr>
          <p:cNvPr id="37892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smtClean="0"/>
              <a:t>Traditional multiple choice test items will still exist; however, </a:t>
            </a:r>
          </a:p>
          <a:p>
            <a:pPr>
              <a:lnSpc>
                <a:spcPct val="90000"/>
              </a:lnSpc>
            </a:pPr>
            <a:r>
              <a:rPr lang="en-US" sz="2800" b="1" smtClean="0"/>
              <a:t>Innovative items will be included such as:</a:t>
            </a:r>
          </a:p>
          <a:p>
            <a:pPr lvl="1">
              <a:lnSpc>
                <a:spcPct val="90000"/>
              </a:lnSpc>
            </a:pPr>
            <a:r>
              <a:rPr lang="en-US" sz="2400" b="1" smtClean="0"/>
              <a:t>Drag &amp; drop</a:t>
            </a:r>
          </a:p>
          <a:p>
            <a:pPr lvl="1">
              <a:lnSpc>
                <a:spcPct val="90000"/>
              </a:lnSpc>
            </a:pPr>
            <a:r>
              <a:rPr lang="en-US" sz="2400" b="1" smtClean="0"/>
              <a:t>Multiple-part/Multiple choice</a:t>
            </a:r>
          </a:p>
          <a:p>
            <a:pPr lvl="1">
              <a:lnSpc>
                <a:spcPct val="90000"/>
              </a:lnSpc>
            </a:pPr>
            <a:r>
              <a:rPr lang="en-US" sz="2400" b="1" smtClean="0"/>
              <a:t>and writing.</a:t>
            </a:r>
            <a:r>
              <a:rPr lang="en-US" sz="2400" smtClean="0"/>
              <a:t> </a:t>
            </a:r>
          </a:p>
        </p:txBody>
      </p:sp>
      <p:pic>
        <p:nvPicPr>
          <p:cNvPr id="37893" name="Picture 8" descr="MC900048382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143000"/>
            <a:ext cx="312420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4" name="Text Box 9"/>
          <p:cNvSpPr txBox="1">
            <a:spLocks noChangeArrowheads="1"/>
          </p:cNvSpPr>
          <p:nvPr/>
        </p:nvSpPr>
        <p:spPr bwMode="auto">
          <a:xfrm>
            <a:off x="4876800" y="4114800"/>
            <a:ext cx="3352800" cy="24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Let’s look at some of the prototypes at various grade levels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Think about how you will use student data, help to support teacher, and implement Common Core &amp; PARCC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reeform 3"/>
          <p:cNvSpPr/>
          <p:nvPr/>
        </p:nvSpPr>
        <p:spPr>
          <a:xfrm>
            <a:off x="415925" y="403225"/>
            <a:ext cx="8312150" cy="6051550"/>
          </a:xfrm>
          <a:custGeom>
            <a:avLst/>
            <a:gdLst>
              <a:gd name="connsiteX0" fmla="*/ 0 w 9144000"/>
              <a:gd name="connsiteY0" fmla="*/ 0 h 6858000"/>
              <a:gd name="connsiteX1" fmla="*/ 0 w 9144000"/>
              <a:gd name="connsiteY1" fmla="*/ 6857999 h 6858000"/>
              <a:gd name="connsiteX2" fmla="*/ 9144000 w 9144000"/>
              <a:gd name="connsiteY2" fmla="*/ 6857999 h 6858000"/>
              <a:gd name="connsiteX3" fmla="*/ 9144000 w 9144000"/>
              <a:gd name="connsiteY3" fmla="*/ 0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solidFill>
            <a:srgbClr val="A1DB7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5075" y="896938"/>
            <a:ext cx="6673850" cy="506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reeform 3"/>
          <p:cNvSpPr/>
          <p:nvPr/>
        </p:nvSpPr>
        <p:spPr>
          <a:xfrm>
            <a:off x="415925" y="403225"/>
            <a:ext cx="8312150" cy="6051550"/>
          </a:xfrm>
          <a:custGeom>
            <a:avLst/>
            <a:gdLst>
              <a:gd name="connsiteX0" fmla="*/ 0 w 9144000"/>
              <a:gd name="connsiteY0" fmla="*/ 0 h 6858000"/>
              <a:gd name="connsiteX1" fmla="*/ 0 w 9144000"/>
              <a:gd name="connsiteY1" fmla="*/ 6857999 h 6858000"/>
              <a:gd name="connsiteX2" fmla="*/ 9144000 w 9144000"/>
              <a:gd name="connsiteY2" fmla="*/ 6857999 h 6858000"/>
              <a:gd name="connsiteX3" fmla="*/ 9144000 w 9144000"/>
              <a:gd name="connsiteY3" fmla="*/ 0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solidFill>
            <a:srgbClr val="A1DB7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663575"/>
            <a:ext cx="6934200" cy="547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Common Core &amp; PARCC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0" y="1447800"/>
            <a:ext cx="4038600" cy="4953000"/>
          </a:xfrm>
        </p:spPr>
        <p:txBody>
          <a:bodyPr/>
          <a:lstStyle/>
          <a:p>
            <a:pPr eaLnBrk="1" hangingPunct="1"/>
            <a:r>
              <a:rPr lang="en-US" sz="2400" b="1" smtClean="0"/>
              <a:t>Remember: Common Core Standards are the instructional part of learning</a:t>
            </a:r>
          </a:p>
          <a:p>
            <a:pPr eaLnBrk="1" hangingPunct="1"/>
            <a:endParaRPr lang="en-US" sz="2400" b="1" smtClean="0"/>
          </a:p>
          <a:p>
            <a:pPr eaLnBrk="1" hangingPunct="1"/>
            <a:r>
              <a:rPr lang="en-US" sz="2400" b="1" smtClean="0"/>
              <a:t>PARCC is an assessment (Formative &amp; Summative)</a:t>
            </a:r>
          </a:p>
          <a:p>
            <a:pPr eaLnBrk="1" hangingPunct="1"/>
            <a:endParaRPr lang="en-US" sz="2400" b="1" smtClean="0"/>
          </a:p>
          <a:p>
            <a:pPr eaLnBrk="1" hangingPunct="1"/>
            <a:r>
              <a:rPr lang="en-US" sz="2400" b="1" smtClean="0"/>
              <a:t>Data from Assessment drives instruction for students &amp; teachers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reeform 3"/>
          <p:cNvSpPr/>
          <p:nvPr/>
        </p:nvSpPr>
        <p:spPr>
          <a:xfrm>
            <a:off x="415925" y="403225"/>
            <a:ext cx="8312150" cy="6051550"/>
          </a:xfrm>
          <a:custGeom>
            <a:avLst/>
            <a:gdLst>
              <a:gd name="connsiteX0" fmla="*/ 0 w 9144000"/>
              <a:gd name="connsiteY0" fmla="*/ 0 h 6858000"/>
              <a:gd name="connsiteX1" fmla="*/ 0 w 9144000"/>
              <a:gd name="connsiteY1" fmla="*/ 6857999 h 6858000"/>
              <a:gd name="connsiteX2" fmla="*/ 9144000 w 9144000"/>
              <a:gd name="connsiteY2" fmla="*/ 6857999 h 6858000"/>
              <a:gd name="connsiteX3" fmla="*/ 9144000 w 9144000"/>
              <a:gd name="connsiteY3" fmla="*/ 0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solidFill>
            <a:srgbClr val="A1DB7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2057400"/>
            <a:ext cx="6257925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TextBox 1"/>
          <p:cNvSpPr txBox="1">
            <a:spLocks noChangeArrowheads="1"/>
          </p:cNvSpPr>
          <p:nvPr/>
        </p:nvSpPr>
        <p:spPr bwMode="auto">
          <a:xfrm>
            <a:off x="1731963" y="974725"/>
            <a:ext cx="565785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41029">
            <a:spAutoFit/>
          </a:bodyPr>
          <a:lstStyle/>
          <a:p>
            <a:pPr defTabSz="820738">
              <a:lnSpc>
                <a:spcPts val="3775"/>
              </a:lnSpc>
            </a:pPr>
            <a:r>
              <a:rPr lang="en-US" altLang="zh-CN" sz="3900">
                <a:solidFill>
                  <a:srgbClr val="231F20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Media</a:t>
            </a:r>
            <a:r>
              <a:rPr lang="en-US" altLang="zh-CN" sz="3900">
                <a:latin typeface="Times New Roman" pitchFamily="18" charset="0"/>
                <a:ea typeface="宋体"/>
                <a:cs typeface="Times New Roman" pitchFamily="18" charset="0"/>
              </a:rPr>
              <a:t> </a:t>
            </a:r>
            <a:r>
              <a:rPr lang="en-US" altLang="zh-CN" sz="3900">
                <a:solidFill>
                  <a:srgbClr val="231F20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Sample</a:t>
            </a:r>
            <a:r>
              <a:rPr lang="en-US" altLang="zh-CN" sz="3900">
                <a:latin typeface="Times New Roman" pitchFamily="18" charset="0"/>
                <a:ea typeface="宋体"/>
                <a:cs typeface="Times New Roman" pitchFamily="18" charset="0"/>
              </a:rPr>
              <a:t> </a:t>
            </a:r>
            <a:r>
              <a:rPr lang="en-US" altLang="zh-CN" sz="3900">
                <a:solidFill>
                  <a:srgbClr val="231F20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~</a:t>
            </a:r>
            <a:r>
              <a:rPr lang="en-US" altLang="zh-CN" sz="3900">
                <a:latin typeface="Times New Roman" pitchFamily="18" charset="0"/>
                <a:ea typeface="宋体"/>
                <a:cs typeface="Times New Roman" pitchFamily="18" charset="0"/>
              </a:rPr>
              <a:t> </a:t>
            </a:r>
            <a:r>
              <a:rPr lang="en-US" altLang="zh-CN" sz="3900">
                <a:solidFill>
                  <a:srgbClr val="231F20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Grade</a:t>
            </a:r>
            <a:r>
              <a:rPr lang="en-US" altLang="zh-CN" sz="3900">
                <a:latin typeface="Times New Roman" pitchFamily="18" charset="0"/>
                <a:ea typeface="宋体"/>
                <a:cs typeface="Times New Roman" pitchFamily="18" charset="0"/>
              </a:rPr>
              <a:t> </a:t>
            </a:r>
            <a:r>
              <a:rPr lang="en-US" altLang="zh-CN" sz="3900">
                <a:solidFill>
                  <a:srgbClr val="231F20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6</a:t>
            </a:r>
          </a:p>
        </p:txBody>
      </p:sp>
      <p:pic>
        <p:nvPicPr>
          <p:cNvPr id="40966" name="Copy of PARCC Media Sample Gr 6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143000" y="1485900"/>
            <a:ext cx="6858000" cy="4000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09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6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0966"/>
                </p:tgtEl>
              </p:cMediaNode>
            </p:vide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375" y="258763"/>
            <a:ext cx="8731250" cy="633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Student Directions: Grade 7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Based on the information in the text “Biography of Amelia Earhart,” write an essay that summarizes and explains the challenges Earhart faced throughout her life.</a:t>
            </a:r>
          </a:p>
          <a:p>
            <a:pPr eaLnBrk="1" hangingPunct="1"/>
            <a:r>
              <a:rPr lang="en-US" smtClean="0"/>
              <a:t>Remember to use textual evidence to support your ideas.</a:t>
            </a:r>
          </a:p>
          <a:p>
            <a:pPr eaLnBrk="1" hangingPunct="1"/>
            <a:r>
              <a:rPr lang="en-US" b="1" smtClean="0"/>
              <a:t>Answer: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reeform 3"/>
          <p:cNvSpPr/>
          <p:nvPr/>
        </p:nvSpPr>
        <p:spPr>
          <a:xfrm>
            <a:off x="415925" y="403225"/>
            <a:ext cx="8312150" cy="6051550"/>
          </a:xfrm>
          <a:custGeom>
            <a:avLst/>
            <a:gdLst>
              <a:gd name="connsiteX0" fmla="*/ 0 w 9144000"/>
              <a:gd name="connsiteY0" fmla="*/ 0 h 6858000"/>
              <a:gd name="connsiteX1" fmla="*/ 0 w 9144000"/>
              <a:gd name="connsiteY1" fmla="*/ 6857999 h 6858000"/>
              <a:gd name="connsiteX2" fmla="*/ 9144000 w 9144000"/>
              <a:gd name="connsiteY2" fmla="*/ 6857999 h 6858000"/>
              <a:gd name="connsiteX3" fmla="*/ 9144000 w 9144000"/>
              <a:gd name="connsiteY3" fmla="*/ 0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solidFill>
            <a:srgbClr val="A1DB7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1075" y="919163"/>
            <a:ext cx="7181850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reeform 3"/>
          <p:cNvSpPr/>
          <p:nvPr/>
        </p:nvSpPr>
        <p:spPr>
          <a:xfrm>
            <a:off x="415925" y="403225"/>
            <a:ext cx="8312150" cy="6051550"/>
          </a:xfrm>
          <a:custGeom>
            <a:avLst/>
            <a:gdLst>
              <a:gd name="connsiteX0" fmla="*/ 0 w 9144000"/>
              <a:gd name="connsiteY0" fmla="*/ 0 h 6858000"/>
              <a:gd name="connsiteX1" fmla="*/ 0 w 9144000"/>
              <a:gd name="connsiteY1" fmla="*/ 6857999 h 6858000"/>
              <a:gd name="connsiteX2" fmla="*/ 9144000 w 9144000"/>
              <a:gd name="connsiteY2" fmla="*/ 6857999 h 6858000"/>
              <a:gd name="connsiteX3" fmla="*/ 9144000 w 9144000"/>
              <a:gd name="connsiteY3" fmla="*/ 0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solidFill>
            <a:srgbClr val="A1DB7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0813" y="3014663"/>
            <a:ext cx="2446337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3188" y="1803400"/>
            <a:ext cx="3152775" cy="284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TextBox 1"/>
          <p:cNvSpPr txBox="1">
            <a:spLocks noChangeArrowheads="1"/>
          </p:cNvSpPr>
          <p:nvPr/>
        </p:nvSpPr>
        <p:spPr bwMode="auto">
          <a:xfrm>
            <a:off x="1177925" y="974725"/>
            <a:ext cx="677703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41029">
            <a:spAutoFit/>
          </a:bodyPr>
          <a:lstStyle/>
          <a:p>
            <a:pPr defTabSz="820738">
              <a:lnSpc>
                <a:spcPts val="3775"/>
              </a:lnSpc>
            </a:pPr>
            <a:r>
              <a:rPr lang="en-US" altLang="zh-CN" sz="3900">
                <a:solidFill>
                  <a:srgbClr val="231F20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View</a:t>
            </a:r>
            <a:r>
              <a:rPr lang="en-US" altLang="zh-CN" sz="3900">
                <a:latin typeface="Times New Roman" pitchFamily="18" charset="0"/>
                <a:ea typeface="宋体"/>
                <a:cs typeface="Times New Roman" pitchFamily="18" charset="0"/>
              </a:rPr>
              <a:t> </a:t>
            </a:r>
            <a:r>
              <a:rPr lang="en-US" altLang="zh-CN" sz="3900">
                <a:solidFill>
                  <a:srgbClr val="231F20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Grade</a:t>
            </a:r>
            <a:r>
              <a:rPr lang="en-US" altLang="zh-CN" sz="3900">
                <a:latin typeface="Times New Roman" pitchFamily="18" charset="0"/>
                <a:ea typeface="宋体"/>
                <a:cs typeface="Times New Roman" pitchFamily="18" charset="0"/>
              </a:rPr>
              <a:t> </a:t>
            </a:r>
            <a:r>
              <a:rPr lang="en-US" altLang="zh-CN" sz="3900">
                <a:solidFill>
                  <a:srgbClr val="231F20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10</a:t>
            </a:r>
            <a:r>
              <a:rPr lang="en-US" altLang="zh-CN" sz="3900">
                <a:latin typeface="Times New Roman" pitchFamily="18" charset="0"/>
                <a:ea typeface="宋体"/>
                <a:cs typeface="Times New Roman" pitchFamily="18" charset="0"/>
              </a:rPr>
              <a:t> </a:t>
            </a:r>
            <a:r>
              <a:rPr lang="en-US" altLang="zh-CN" sz="3900">
                <a:solidFill>
                  <a:srgbClr val="231F20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ELA</a:t>
            </a:r>
            <a:r>
              <a:rPr lang="en-US" altLang="zh-CN" sz="3900">
                <a:latin typeface="Times New Roman" pitchFamily="18" charset="0"/>
                <a:ea typeface="宋体"/>
                <a:cs typeface="Times New Roman" pitchFamily="18" charset="0"/>
              </a:rPr>
              <a:t> </a:t>
            </a:r>
            <a:r>
              <a:rPr lang="en-US" altLang="zh-CN" sz="3900">
                <a:solidFill>
                  <a:srgbClr val="231F20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Prototype</a:t>
            </a:r>
          </a:p>
        </p:txBody>
      </p:sp>
      <p:sp>
        <p:nvSpPr>
          <p:cNvPr id="45062" name="TextBox 1"/>
          <p:cNvSpPr txBox="1">
            <a:spLocks noChangeArrowheads="1"/>
          </p:cNvSpPr>
          <p:nvPr/>
        </p:nvSpPr>
        <p:spPr bwMode="auto">
          <a:xfrm>
            <a:off x="912813" y="1601788"/>
            <a:ext cx="1063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41029">
            <a:spAutoFit/>
          </a:bodyPr>
          <a:lstStyle/>
          <a:p>
            <a:pPr defTabSz="820738">
              <a:lnSpc>
                <a:spcPts val="2338"/>
              </a:lnSpc>
            </a:pPr>
            <a:r>
              <a:rPr lang="en-US" altLang="zh-CN" sz="2400">
                <a:solidFill>
                  <a:srgbClr val="231F20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•</a:t>
            </a:r>
          </a:p>
        </p:txBody>
      </p:sp>
      <p:sp>
        <p:nvSpPr>
          <p:cNvPr id="45063" name="TextBox 1"/>
          <p:cNvSpPr txBox="1">
            <a:spLocks noChangeArrowheads="1"/>
          </p:cNvSpPr>
          <p:nvPr/>
        </p:nvSpPr>
        <p:spPr bwMode="auto">
          <a:xfrm>
            <a:off x="1223963" y="2017713"/>
            <a:ext cx="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41029">
            <a:spAutoFit/>
          </a:bodyPr>
          <a:lstStyle/>
          <a:p>
            <a:pPr defTabSz="820738">
              <a:lnSpc>
                <a:spcPts val="2338"/>
              </a:lnSpc>
            </a:pPr>
            <a:endParaRPr lang="en-US" altLang="zh-CN" sz="2400">
              <a:solidFill>
                <a:srgbClr val="231F20"/>
              </a:solidFill>
              <a:latin typeface="Times New Roman" pitchFamily="18" charset="0"/>
              <a:ea typeface="宋体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362200" y="0"/>
            <a:ext cx="43434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6050" y="0"/>
            <a:ext cx="3770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To an Athlete Dying Young~</a:t>
            </a:r>
            <a:br>
              <a:rPr lang="en-US" sz="4000" smtClean="0"/>
            </a:br>
            <a:r>
              <a:rPr lang="en-US" sz="4000" smtClean="0"/>
              <a:t>A. E. Housman</a:t>
            </a:r>
          </a:p>
        </p:txBody>
      </p:sp>
      <p:sp>
        <p:nvSpPr>
          <p:cNvPr id="4813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8133" name="Athlete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4825" y="1676400"/>
            <a:ext cx="3000375" cy="4114800"/>
          </a:xfrm>
          <a:prstGeom prst="rect">
            <a:avLst/>
          </a:prstGeom>
          <a:noFill/>
        </p:spPr>
      </p:pic>
      <p:pic>
        <p:nvPicPr>
          <p:cNvPr id="48134" name="Picture 6" descr="ALthlet in Laure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2057400"/>
            <a:ext cx="2824163" cy="3419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81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3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8133"/>
                </p:tgtEl>
              </p:cMediaNode>
            </p:vide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smtClean="0"/>
              <a:t>To An Athlete Dying Young</a:t>
            </a:r>
            <a:br>
              <a:rPr lang="en-US" sz="4000" b="1" smtClean="0"/>
            </a:br>
            <a:r>
              <a:rPr lang="en-US" sz="4000" b="1" smtClean="0"/>
              <a:t>By A. E. Housman (1859-1936)</a:t>
            </a:r>
          </a:p>
        </p:txBody>
      </p:sp>
      <p:sp>
        <p:nvSpPr>
          <p:cNvPr id="4915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4038600" cy="5257800"/>
          </a:xfrm>
        </p:spPr>
        <p:txBody>
          <a:bodyPr/>
          <a:lstStyle/>
          <a:p>
            <a:pPr lvl="1">
              <a:lnSpc>
                <a:spcPct val="80000"/>
              </a:lnSpc>
            </a:pPr>
            <a:endParaRPr lang="en-US" sz="1200" b="1" smtClean="0"/>
          </a:p>
          <a:p>
            <a:pPr>
              <a:lnSpc>
                <a:spcPct val="80000"/>
              </a:lnSpc>
              <a:buFontTx/>
              <a:buNone/>
            </a:pPr>
            <a:endParaRPr lang="en-US" sz="1400" b="1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smtClean="0"/>
              <a:t>The time you won your town the race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smtClean="0"/>
              <a:t>We chaired you through the market-place;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smtClean="0"/>
              <a:t>Man and boy stood cheering by,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smtClean="0"/>
              <a:t>And home we brought you shoulder-high.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000" b="1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smtClean="0"/>
              <a:t>Today, the road all runners come,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smtClean="0"/>
              <a:t>Shoulder-high we bring you home,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smtClean="0"/>
              <a:t>And set you at your threshold down,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smtClean="0"/>
              <a:t>Townsman of a stiller town.</a:t>
            </a:r>
          </a:p>
          <a:p>
            <a:pPr>
              <a:lnSpc>
                <a:spcPct val="80000"/>
              </a:lnSpc>
            </a:pPr>
            <a:endParaRPr lang="en-US" sz="2000" smtClean="0"/>
          </a:p>
        </p:txBody>
      </p:sp>
      <p:sp>
        <p:nvSpPr>
          <p:cNvPr id="4915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05000"/>
            <a:ext cx="4038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b="1" smtClean="0">
                <a:solidFill>
                  <a:srgbClr val="003870"/>
                </a:solidFill>
              </a:rPr>
              <a:t>What is the structure of the poem?</a:t>
            </a:r>
          </a:p>
          <a:p>
            <a:pPr>
              <a:lnSpc>
                <a:spcPct val="80000"/>
              </a:lnSpc>
            </a:pPr>
            <a:r>
              <a:rPr lang="en-US" sz="2400" b="1" smtClean="0">
                <a:solidFill>
                  <a:srgbClr val="003870"/>
                </a:solidFill>
              </a:rPr>
              <a:t>Does this lend to the understanding? Why or why not?</a:t>
            </a:r>
          </a:p>
          <a:p>
            <a:pPr>
              <a:lnSpc>
                <a:spcPct val="80000"/>
              </a:lnSpc>
            </a:pPr>
            <a:r>
              <a:rPr lang="en-US" sz="2400" b="1" smtClean="0">
                <a:solidFill>
                  <a:srgbClr val="003870"/>
                </a:solidFill>
              </a:rPr>
              <a:t>Compare and contrast the first two stanzas. Use textual evidence to discuss what is similar and what differs. </a:t>
            </a:r>
          </a:p>
          <a:p>
            <a:pPr>
              <a:lnSpc>
                <a:spcPct val="80000"/>
              </a:lnSpc>
            </a:pPr>
            <a:r>
              <a:rPr lang="en-US" sz="2400" b="1" smtClean="0">
                <a:solidFill>
                  <a:srgbClr val="003870"/>
                </a:solidFill>
              </a:rPr>
              <a:t> What vocabulary or phrases support your views?</a:t>
            </a:r>
          </a:p>
          <a:p>
            <a:pPr>
              <a:lnSpc>
                <a:spcPct val="80000"/>
              </a:lnSpc>
            </a:pPr>
            <a:endParaRPr lang="en-US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 An Athlete…</a:t>
            </a:r>
          </a:p>
        </p:txBody>
      </p:sp>
      <p:sp>
        <p:nvSpPr>
          <p:cNvPr id="5017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4038600" cy="45259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400" b="1" smtClean="0"/>
              <a:t>Smart lad, to slip betimes away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b="1" smtClean="0"/>
              <a:t>From fields where glory does not stay,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b="1" smtClean="0"/>
              <a:t>And early though the laurel grows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b="1" smtClean="0"/>
              <a:t>It withers quicker than the rose.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400" b="1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b="1" smtClean="0"/>
              <a:t>Eyes the shady night has shut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b="1" smtClean="0"/>
              <a:t>Cannot see the record cut,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b="1" smtClean="0"/>
              <a:t>And silence sounds no worse than cheers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b="1" smtClean="0"/>
              <a:t>After earth has stopped the ears:</a:t>
            </a:r>
          </a:p>
          <a:p>
            <a:pPr>
              <a:lnSpc>
                <a:spcPct val="80000"/>
              </a:lnSpc>
            </a:pPr>
            <a:endParaRPr lang="en-US" sz="2400" smtClean="0"/>
          </a:p>
        </p:txBody>
      </p:sp>
      <p:sp>
        <p:nvSpPr>
          <p:cNvPr id="50180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b="1" smtClean="0">
                <a:solidFill>
                  <a:srgbClr val="003870"/>
                </a:solidFill>
              </a:rPr>
              <a:t>Analyze this section of the text for language and knowledge demands and levels of meaning. </a:t>
            </a:r>
          </a:p>
          <a:p>
            <a:pPr>
              <a:lnSpc>
                <a:spcPct val="80000"/>
              </a:lnSpc>
            </a:pPr>
            <a:r>
              <a:rPr lang="en-US" b="1" smtClean="0">
                <a:solidFill>
                  <a:srgbClr val="003870"/>
                </a:solidFill>
              </a:rPr>
              <a:t>Be prepared to cite textual evidence. </a:t>
            </a:r>
          </a:p>
          <a:p>
            <a:pPr>
              <a:lnSpc>
                <a:spcPct val="80000"/>
              </a:lnSpc>
            </a:pPr>
            <a:r>
              <a:rPr lang="en-US" b="1" smtClean="0">
                <a:solidFill>
                  <a:srgbClr val="003870"/>
                </a:solidFill>
              </a:rPr>
              <a:t>What questions would you ask to help students make meaning of this text?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reeform 3"/>
          <p:cNvSpPr/>
          <p:nvPr/>
        </p:nvSpPr>
        <p:spPr>
          <a:xfrm>
            <a:off x="415925" y="403225"/>
            <a:ext cx="8312150" cy="6051550"/>
          </a:xfrm>
          <a:custGeom>
            <a:avLst/>
            <a:gdLst>
              <a:gd name="connsiteX0" fmla="*/ 0 w 9144000"/>
              <a:gd name="connsiteY0" fmla="*/ 0 h 6858000"/>
              <a:gd name="connsiteX1" fmla="*/ 0 w 9144000"/>
              <a:gd name="connsiteY1" fmla="*/ 6857999 h 6858000"/>
              <a:gd name="connsiteX2" fmla="*/ 9144000 w 9144000"/>
              <a:gd name="connsiteY2" fmla="*/ 6857999 h 6858000"/>
              <a:gd name="connsiteX3" fmla="*/ 9144000 w 9144000"/>
              <a:gd name="connsiteY3" fmla="*/ 0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solidFill>
            <a:srgbClr val="A1DB7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2813" y="773113"/>
            <a:ext cx="7318375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 An Athlete…</a:t>
            </a:r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066800"/>
            <a:ext cx="4343400" cy="57912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140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smtClean="0"/>
              <a:t>Now you will not swell the rout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smtClean="0"/>
              <a:t>Of lads that wore their honours out,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smtClean="0"/>
              <a:t>Runners whom renown outran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smtClean="0"/>
              <a:t>And the name died before the man.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000" b="1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smtClean="0"/>
              <a:t>So set, before its echoes fade,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smtClean="0"/>
              <a:t>The fleet foot on the sill of shade,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smtClean="0"/>
              <a:t>And hold to the low lintel up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smtClean="0"/>
              <a:t>The still-defended challenge-cup.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000" b="1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smtClean="0"/>
              <a:t>And round that early-laurelled head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smtClean="0"/>
              <a:t>Wilt flock to gaze the strengthless dead,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smtClean="0"/>
              <a:t>And find unwithered on its curls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smtClean="0"/>
              <a:t>The garland briefer than a girl's.</a:t>
            </a:r>
          </a:p>
          <a:p>
            <a:pPr>
              <a:lnSpc>
                <a:spcPct val="80000"/>
              </a:lnSpc>
            </a:pPr>
            <a:endParaRPr lang="en-US" sz="2000" smtClean="0"/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524000"/>
            <a:ext cx="4038600" cy="5334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b="1" smtClean="0">
                <a:solidFill>
                  <a:srgbClr val="003870"/>
                </a:solidFill>
              </a:rPr>
              <a:t>Which words or phrases evoke images in the mind’s eye? Use textual evidence to support. </a:t>
            </a:r>
          </a:p>
          <a:p>
            <a:pPr>
              <a:lnSpc>
                <a:spcPct val="80000"/>
              </a:lnSpc>
            </a:pPr>
            <a:r>
              <a:rPr lang="en-US" b="1" smtClean="0">
                <a:solidFill>
                  <a:srgbClr val="003870"/>
                </a:solidFill>
              </a:rPr>
              <a:t>What is the significance of ‘laurel’ throughout the poem?</a:t>
            </a:r>
          </a:p>
          <a:p>
            <a:pPr>
              <a:lnSpc>
                <a:spcPct val="80000"/>
              </a:lnSpc>
            </a:pPr>
            <a:r>
              <a:rPr lang="en-US" b="1" smtClean="0">
                <a:solidFill>
                  <a:srgbClr val="003870"/>
                </a:solidFill>
              </a:rPr>
              <a:t>Writing prompt: Is glory ruinous or lucrative to one’s spirit? Take a stand.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Informational Paired Readings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943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b="1" smtClean="0"/>
              <a:t>Use for paired readings and/or additional readings. The Common Core Standards that we should see throughout lessons: </a:t>
            </a:r>
          </a:p>
          <a:p>
            <a:pPr>
              <a:lnSpc>
                <a:spcPct val="80000"/>
              </a:lnSpc>
            </a:pPr>
            <a:endParaRPr lang="en-US" sz="2000" b="1" smtClean="0"/>
          </a:p>
          <a:p>
            <a:pPr>
              <a:lnSpc>
                <a:spcPct val="80000"/>
              </a:lnSpc>
            </a:pPr>
            <a:r>
              <a:rPr lang="en-US" sz="1800" b="1" smtClean="0"/>
              <a:t>LACC.1112.RI.1.1 Cite strong and thorough  textual evidence to support analysis of what the text says explicitly as well as inferences drawn from the text, including what the text leaves uncertain. </a:t>
            </a:r>
          </a:p>
          <a:p>
            <a:pPr>
              <a:lnSpc>
                <a:spcPct val="80000"/>
              </a:lnSpc>
            </a:pPr>
            <a:r>
              <a:rPr lang="en-US" sz="1800" b="1" smtClean="0"/>
              <a:t>LACC.1112.RI.4.10 By the end of grades11/12 read and comprehend literary nonfiction at the high end of the grades 11-CCR text complexity band independently and proficiently.  (LACC.1112.RL.4.10 is for literary reading) </a:t>
            </a:r>
          </a:p>
          <a:p>
            <a:pPr>
              <a:lnSpc>
                <a:spcPct val="80000"/>
              </a:lnSpc>
            </a:pPr>
            <a:r>
              <a:rPr lang="en-US" sz="1800" b="1" smtClean="0"/>
              <a:t>LACC.1112.W.4.10 Write routinely over extended time frames and shorter time frames for a range of tasks, purposes, and audience</a:t>
            </a:r>
            <a:r>
              <a:rPr lang="en-US" sz="2000" b="1" smtClean="0"/>
              <a:t>. </a:t>
            </a:r>
          </a:p>
          <a:p>
            <a:pPr>
              <a:lnSpc>
                <a:spcPct val="80000"/>
              </a:lnSpc>
            </a:pPr>
            <a:endParaRPr lang="en-US" sz="2000" b="1" smtClean="0"/>
          </a:p>
          <a:p>
            <a:pPr>
              <a:lnSpc>
                <a:spcPct val="80000"/>
              </a:lnSpc>
            </a:pPr>
            <a:r>
              <a:rPr lang="en-US" sz="2000" b="1" smtClean="0"/>
              <a:t>From the works of Pausanias (2</a:t>
            </a:r>
            <a:r>
              <a:rPr lang="en-US" sz="2000" b="1" baseline="30000" smtClean="0"/>
              <a:t>nd</a:t>
            </a:r>
            <a:r>
              <a:rPr lang="en-US" sz="2000" b="1" smtClean="0"/>
              <a:t> Century Greek traveler and geographer/writer. </a:t>
            </a:r>
          </a:p>
          <a:p>
            <a:pPr>
              <a:lnSpc>
                <a:spcPct val="80000"/>
              </a:lnSpc>
            </a:pPr>
            <a:r>
              <a:rPr lang="en-US" sz="2000" b="1" smtClean="0"/>
              <a:t>Pan-Hellenic Games – 4 differing sporting events in a 4 year cycle/Laurel was not from the Olympic games…but from the games in Delphi </a:t>
            </a:r>
          </a:p>
          <a:p>
            <a:pPr>
              <a:lnSpc>
                <a:spcPct val="80000"/>
              </a:lnSpc>
            </a:pPr>
            <a:r>
              <a:rPr lang="en-US" sz="2000" b="1" smtClean="0"/>
              <a:t>Victory Wreaths</a:t>
            </a:r>
          </a:p>
          <a:p>
            <a:pPr>
              <a:lnSpc>
                <a:spcPct val="80000"/>
              </a:lnSpc>
            </a:pPr>
            <a:r>
              <a:rPr lang="en-US" sz="2000" b="1" smtClean="0"/>
              <a:t>The Olympics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Paired Text</a:t>
            </a:r>
          </a:p>
        </p:txBody>
      </p:sp>
      <p:sp>
        <p:nvSpPr>
          <p:cNvPr id="5120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4000" b="1" smtClean="0"/>
              <a:t>A Poem for Magic by Quincy Troupe</a:t>
            </a:r>
          </a:p>
          <a:p>
            <a:endParaRPr lang="en-US" smtClean="0"/>
          </a:p>
        </p:txBody>
      </p:sp>
      <p:pic>
        <p:nvPicPr>
          <p:cNvPr id="51205" name="Magic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828800"/>
            <a:ext cx="3352800" cy="3124200"/>
          </a:xfrm>
          <a:prstGeom prst="rect">
            <a:avLst/>
          </a:prstGeom>
          <a:noFill/>
        </p:spPr>
      </p:pic>
      <p:pic>
        <p:nvPicPr>
          <p:cNvPr id="51206" name="Picture 6" descr="Magi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4038600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12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0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1205"/>
                </p:tgtEl>
              </p:cMediaNode>
            </p:vide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What Does This Mean for Professional Development? 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19400" y="1676400"/>
            <a:ext cx="3581400" cy="4449763"/>
          </a:xfrm>
        </p:spPr>
        <p:txBody>
          <a:bodyPr/>
          <a:lstStyle/>
          <a:p>
            <a:r>
              <a:rPr lang="en-US" smtClean="0"/>
              <a:t>List the positive aspects of these changes in learning</a:t>
            </a:r>
          </a:p>
          <a:p>
            <a:r>
              <a:rPr lang="en-US" smtClean="0"/>
              <a:t>List the barriers that need to be addressed.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reeform 3"/>
          <p:cNvSpPr/>
          <p:nvPr/>
        </p:nvSpPr>
        <p:spPr>
          <a:xfrm>
            <a:off x="415925" y="403225"/>
            <a:ext cx="8312150" cy="6051550"/>
          </a:xfrm>
          <a:custGeom>
            <a:avLst/>
            <a:gdLst>
              <a:gd name="connsiteX0" fmla="*/ 0 w 9144000"/>
              <a:gd name="connsiteY0" fmla="*/ 0 h 6858000"/>
              <a:gd name="connsiteX1" fmla="*/ 0 w 9144000"/>
              <a:gd name="connsiteY1" fmla="*/ 6857999 h 6858000"/>
              <a:gd name="connsiteX2" fmla="*/ 9144000 w 9144000"/>
              <a:gd name="connsiteY2" fmla="*/ 6857999 h 6858000"/>
              <a:gd name="connsiteX3" fmla="*/ 9144000 w 9144000"/>
              <a:gd name="connsiteY3" fmla="*/ 0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solidFill>
            <a:srgbClr val="A1DB7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2813" y="985838"/>
            <a:ext cx="7318375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reeform 3"/>
          <p:cNvSpPr/>
          <p:nvPr/>
        </p:nvSpPr>
        <p:spPr>
          <a:xfrm>
            <a:off x="415925" y="403225"/>
            <a:ext cx="8312150" cy="6051550"/>
          </a:xfrm>
          <a:custGeom>
            <a:avLst/>
            <a:gdLst>
              <a:gd name="connsiteX0" fmla="*/ 0 w 9144000"/>
              <a:gd name="connsiteY0" fmla="*/ 0 h 6858000"/>
              <a:gd name="connsiteX1" fmla="*/ 0 w 9144000"/>
              <a:gd name="connsiteY1" fmla="*/ 6857999 h 6858000"/>
              <a:gd name="connsiteX2" fmla="*/ 9144000 w 9144000"/>
              <a:gd name="connsiteY2" fmla="*/ 6857999 h 6858000"/>
              <a:gd name="connsiteX3" fmla="*/ 9144000 w 9144000"/>
              <a:gd name="connsiteY3" fmla="*/ 0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solidFill>
            <a:srgbClr val="A1DB7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8075" y="974725"/>
            <a:ext cx="6927850" cy="490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reeform 3"/>
          <p:cNvSpPr/>
          <p:nvPr/>
        </p:nvSpPr>
        <p:spPr>
          <a:xfrm>
            <a:off x="415925" y="403225"/>
            <a:ext cx="8312150" cy="6051550"/>
          </a:xfrm>
          <a:custGeom>
            <a:avLst/>
            <a:gdLst>
              <a:gd name="connsiteX0" fmla="*/ 0 w 9144000"/>
              <a:gd name="connsiteY0" fmla="*/ 0 h 6858000"/>
              <a:gd name="connsiteX1" fmla="*/ 0 w 9144000"/>
              <a:gd name="connsiteY1" fmla="*/ 6857999 h 6858000"/>
              <a:gd name="connsiteX2" fmla="*/ 9144000 w 9144000"/>
              <a:gd name="connsiteY2" fmla="*/ 6857999 h 6858000"/>
              <a:gd name="connsiteX3" fmla="*/ 9144000 w 9144000"/>
              <a:gd name="connsiteY3" fmla="*/ 0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solidFill>
            <a:srgbClr val="A1DB7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2813" y="985838"/>
            <a:ext cx="7318375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reeform 3"/>
          <p:cNvSpPr/>
          <p:nvPr/>
        </p:nvSpPr>
        <p:spPr>
          <a:xfrm>
            <a:off x="415925" y="403225"/>
            <a:ext cx="8312150" cy="6051550"/>
          </a:xfrm>
          <a:custGeom>
            <a:avLst/>
            <a:gdLst>
              <a:gd name="connsiteX0" fmla="*/ 0 w 9144000"/>
              <a:gd name="connsiteY0" fmla="*/ 0 h 6858000"/>
              <a:gd name="connsiteX1" fmla="*/ 0 w 9144000"/>
              <a:gd name="connsiteY1" fmla="*/ 6857999 h 6858000"/>
              <a:gd name="connsiteX2" fmla="*/ 9144000 w 9144000"/>
              <a:gd name="connsiteY2" fmla="*/ 6857999 h 6858000"/>
              <a:gd name="connsiteX3" fmla="*/ 9144000 w 9144000"/>
              <a:gd name="connsiteY3" fmla="*/ 0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solidFill>
            <a:srgbClr val="A1DB7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2813" y="885825"/>
            <a:ext cx="7318375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reeform 3"/>
          <p:cNvSpPr/>
          <p:nvPr/>
        </p:nvSpPr>
        <p:spPr>
          <a:xfrm>
            <a:off x="415925" y="403225"/>
            <a:ext cx="8312150" cy="6051550"/>
          </a:xfrm>
          <a:custGeom>
            <a:avLst/>
            <a:gdLst>
              <a:gd name="connsiteX0" fmla="*/ 0 w 9144000"/>
              <a:gd name="connsiteY0" fmla="*/ 0 h 6858000"/>
              <a:gd name="connsiteX1" fmla="*/ 0 w 9144000"/>
              <a:gd name="connsiteY1" fmla="*/ 6857999 h 6858000"/>
              <a:gd name="connsiteX2" fmla="*/ 9144000 w 9144000"/>
              <a:gd name="connsiteY2" fmla="*/ 6857999 h 6858000"/>
              <a:gd name="connsiteX3" fmla="*/ 9144000 w 9144000"/>
              <a:gd name="connsiteY3" fmla="*/ 0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solidFill>
            <a:srgbClr val="A1DB7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2038" y="1054100"/>
            <a:ext cx="7019925" cy="473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reeform 3"/>
          <p:cNvSpPr/>
          <p:nvPr/>
        </p:nvSpPr>
        <p:spPr>
          <a:xfrm>
            <a:off x="415925" y="403225"/>
            <a:ext cx="8312150" cy="6051550"/>
          </a:xfrm>
          <a:custGeom>
            <a:avLst/>
            <a:gdLst>
              <a:gd name="connsiteX0" fmla="*/ 0 w 9144000"/>
              <a:gd name="connsiteY0" fmla="*/ 0 h 6858000"/>
              <a:gd name="connsiteX1" fmla="*/ 0 w 9144000"/>
              <a:gd name="connsiteY1" fmla="*/ 6857999 h 6858000"/>
              <a:gd name="connsiteX2" fmla="*/ 9144000 w 9144000"/>
              <a:gd name="connsiteY2" fmla="*/ 6857999 h 6858000"/>
              <a:gd name="connsiteX3" fmla="*/ 9144000 w 9144000"/>
              <a:gd name="connsiteY3" fmla="*/ 0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solidFill>
            <a:srgbClr val="A1DB7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2813" y="863600"/>
            <a:ext cx="7318375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4" name="TextBox 1"/>
          <p:cNvSpPr txBox="1">
            <a:spLocks noChangeArrowheads="1"/>
          </p:cNvSpPr>
          <p:nvPr/>
        </p:nvSpPr>
        <p:spPr bwMode="auto">
          <a:xfrm>
            <a:off x="1119188" y="627063"/>
            <a:ext cx="34417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41029">
            <a:spAutoFit/>
          </a:bodyPr>
          <a:lstStyle/>
          <a:p>
            <a:pPr defTabSz="820738">
              <a:lnSpc>
                <a:spcPts val="1525"/>
              </a:lnSpc>
            </a:pPr>
            <a:r>
              <a:rPr lang="en-US" altLang="zh-CN" sz="1500">
                <a:solidFill>
                  <a:srgbClr val="231F20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Performance</a:t>
            </a:r>
            <a:r>
              <a:rPr lang="en-US" altLang="zh-CN" sz="1500">
                <a:latin typeface="Times New Roman" pitchFamily="18" charset="0"/>
                <a:ea typeface="宋体"/>
                <a:cs typeface="Times New Roman" pitchFamily="18" charset="0"/>
              </a:rPr>
              <a:t> </a:t>
            </a:r>
            <a:r>
              <a:rPr lang="en-US" altLang="zh-CN" sz="1500">
                <a:solidFill>
                  <a:srgbClr val="231F20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Level</a:t>
            </a:r>
            <a:r>
              <a:rPr lang="en-US" altLang="zh-CN" sz="1500">
                <a:latin typeface="Times New Roman" pitchFamily="18" charset="0"/>
                <a:ea typeface="宋体"/>
                <a:cs typeface="Times New Roman" pitchFamily="18" charset="0"/>
              </a:rPr>
              <a:t> </a:t>
            </a:r>
            <a:r>
              <a:rPr lang="en-US" altLang="zh-CN" sz="1500">
                <a:solidFill>
                  <a:srgbClr val="231F20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Descriptors</a:t>
            </a:r>
            <a:r>
              <a:rPr lang="en-US" altLang="zh-CN" sz="1500">
                <a:latin typeface="Times New Roman" pitchFamily="18" charset="0"/>
                <a:ea typeface="宋体"/>
                <a:cs typeface="Times New Roman" pitchFamily="18" charset="0"/>
              </a:rPr>
              <a:t> </a:t>
            </a:r>
            <a:r>
              <a:rPr lang="en-US" altLang="zh-CN" sz="1500">
                <a:solidFill>
                  <a:srgbClr val="231F20"/>
                </a:solidFill>
                <a:latin typeface="Times New Roman" pitchFamily="18" charset="0"/>
                <a:ea typeface="宋体"/>
                <a:cs typeface="Times New Roman" pitchFamily="18" charset="0"/>
              </a:rPr>
              <a:t>(PLD)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reeform 3"/>
          <p:cNvSpPr/>
          <p:nvPr/>
        </p:nvSpPr>
        <p:spPr>
          <a:xfrm>
            <a:off x="415925" y="403225"/>
            <a:ext cx="8312150" cy="6051550"/>
          </a:xfrm>
          <a:custGeom>
            <a:avLst/>
            <a:gdLst>
              <a:gd name="connsiteX0" fmla="*/ 0 w 9144000"/>
              <a:gd name="connsiteY0" fmla="*/ 0 h 6858000"/>
              <a:gd name="connsiteX1" fmla="*/ 0 w 9144000"/>
              <a:gd name="connsiteY1" fmla="*/ 6857999 h 6858000"/>
              <a:gd name="connsiteX2" fmla="*/ 9144000 w 9144000"/>
              <a:gd name="connsiteY2" fmla="*/ 6857999 h 6858000"/>
              <a:gd name="connsiteX3" fmla="*/ 9144000 w 9144000"/>
              <a:gd name="connsiteY3" fmla="*/ 0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solidFill>
            <a:srgbClr val="A1DB7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9963" y="863600"/>
            <a:ext cx="7204075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381000" y="1600200"/>
            <a:ext cx="1447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Draft Released 4/2013</a:t>
            </a: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7239000" y="914400"/>
            <a:ext cx="1524000" cy="229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hlinkClick r:id="rId3"/>
              </a:rPr>
              <a:t>http://www.parcconline.org/ela-plds</a:t>
            </a:r>
            <a:endParaRPr lang="en-US" sz="1800"/>
          </a:p>
          <a:p>
            <a:pPr>
              <a:spcBef>
                <a:spcPct val="50000"/>
              </a:spcBef>
            </a:pPr>
            <a:r>
              <a:rPr lang="en-US" sz="1800">
                <a:hlinkClick r:id="rId4"/>
              </a:rPr>
              <a:t>http://www.parcconline.org/math-plds</a:t>
            </a:r>
            <a:endParaRPr lang="en-US" sz="1800"/>
          </a:p>
          <a:p>
            <a:pPr>
              <a:spcBef>
                <a:spcPct val="50000"/>
              </a:spcBef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reeform 3"/>
          <p:cNvSpPr/>
          <p:nvPr/>
        </p:nvSpPr>
        <p:spPr>
          <a:xfrm>
            <a:off x="415925" y="403225"/>
            <a:ext cx="8312150" cy="6051550"/>
          </a:xfrm>
          <a:custGeom>
            <a:avLst/>
            <a:gdLst>
              <a:gd name="connsiteX0" fmla="*/ 0 w 9144000"/>
              <a:gd name="connsiteY0" fmla="*/ 0 h 6858000"/>
              <a:gd name="connsiteX1" fmla="*/ 0 w 9144000"/>
              <a:gd name="connsiteY1" fmla="*/ 6857999 h 6858000"/>
              <a:gd name="connsiteX2" fmla="*/ 9144000 w 9144000"/>
              <a:gd name="connsiteY2" fmla="*/ 6857999 h 6858000"/>
              <a:gd name="connsiteX3" fmla="*/ 9144000 w 9144000"/>
              <a:gd name="connsiteY3" fmla="*/ 0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solidFill>
            <a:srgbClr val="A1DB7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2813" y="974725"/>
            <a:ext cx="7318375" cy="489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reeform 3"/>
          <p:cNvSpPr/>
          <p:nvPr/>
        </p:nvSpPr>
        <p:spPr>
          <a:xfrm>
            <a:off x="415925" y="403225"/>
            <a:ext cx="8312150" cy="6051550"/>
          </a:xfrm>
          <a:custGeom>
            <a:avLst/>
            <a:gdLst>
              <a:gd name="connsiteX0" fmla="*/ 0 w 9144000"/>
              <a:gd name="connsiteY0" fmla="*/ 0 h 6858000"/>
              <a:gd name="connsiteX1" fmla="*/ 0 w 9144000"/>
              <a:gd name="connsiteY1" fmla="*/ 6857999 h 6858000"/>
              <a:gd name="connsiteX2" fmla="*/ 9144000 w 9144000"/>
              <a:gd name="connsiteY2" fmla="*/ 6857999 h 6858000"/>
              <a:gd name="connsiteX3" fmla="*/ 9144000 w 9144000"/>
              <a:gd name="connsiteY3" fmla="*/ 0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solidFill>
            <a:srgbClr val="A1DB7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9963" y="885825"/>
            <a:ext cx="7204075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reeform 3"/>
          <p:cNvSpPr/>
          <p:nvPr/>
        </p:nvSpPr>
        <p:spPr>
          <a:xfrm>
            <a:off x="415925" y="403225"/>
            <a:ext cx="8312150" cy="6051550"/>
          </a:xfrm>
          <a:custGeom>
            <a:avLst/>
            <a:gdLst>
              <a:gd name="connsiteX0" fmla="*/ 0 w 9144000"/>
              <a:gd name="connsiteY0" fmla="*/ 0 h 6858000"/>
              <a:gd name="connsiteX1" fmla="*/ 0 w 9144000"/>
              <a:gd name="connsiteY1" fmla="*/ 6857999 h 6858000"/>
              <a:gd name="connsiteX2" fmla="*/ 9144000 w 9144000"/>
              <a:gd name="connsiteY2" fmla="*/ 6857999 h 6858000"/>
              <a:gd name="connsiteX3" fmla="*/ 9144000 w 9144000"/>
              <a:gd name="connsiteY3" fmla="*/ 0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solidFill>
            <a:srgbClr val="A1DB7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2038" y="1087438"/>
            <a:ext cx="7019925" cy="468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04800"/>
            <a:ext cx="8334375" cy="607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7" name="Text Box 4"/>
          <p:cNvSpPr txBox="1">
            <a:spLocks noChangeArrowheads="1"/>
          </p:cNvSpPr>
          <p:nvPr/>
        </p:nvSpPr>
        <p:spPr bwMode="auto">
          <a:xfrm>
            <a:off x="381000" y="3048000"/>
            <a:ext cx="41910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Kym_Sheehan@ccps.k12.fl.us</a:t>
            </a:r>
          </a:p>
          <a:p>
            <a:pPr>
              <a:spcBef>
                <a:spcPct val="50000"/>
              </a:spcBef>
            </a:pPr>
            <a:r>
              <a:rPr lang="en-US" sz="2000" b="1"/>
              <a:t>I am a member of Florida’s ELC or Educator Leader Cadre</a:t>
            </a:r>
          </a:p>
        </p:txBody>
      </p:sp>
      <p:pic>
        <p:nvPicPr>
          <p:cNvPr id="7270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457200"/>
            <a:ext cx="4779963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And Don’t Forget…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4000" b="1" smtClean="0"/>
              <a:t>Literacy in: </a:t>
            </a:r>
          </a:p>
          <a:p>
            <a:r>
              <a:rPr lang="en-US" sz="4000" b="1" smtClean="0"/>
              <a:t>History/Social Studies,</a:t>
            </a:r>
          </a:p>
          <a:p>
            <a:r>
              <a:rPr lang="en-US" sz="4000" b="1" smtClean="0"/>
              <a:t>Science, and Technical Subjects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752600"/>
          </a:xfrm>
        </p:spPr>
        <p:txBody>
          <a:bodyPr/>
          <a:lstStyle/>
          <a:p>
            <a:r>
              <a:rPr lang="en-US" sz="1600" b="1" smtClean="0"/>
              <a:t>PARCC States</a:t>
            </a:r>
            <a:br>
              <a:rPr lang="en-US" sz="1600" b="1" smtClean="0"/>
            </a:br>
            <a:r>
              <a:rPr lang="en-US" sz="1600" smtClean="0"/>
              <a:t>Collectively the states in PARCC educate about 24 million students. The PARCC states include: </a:t>
            </a:r>
            <a:r>
              <a:rPr lang="en-US" sz="1600" smtClean="0">
                <a:hlinkClick r:id="rId2"/>
              </a:rPr>
              <a:t>Arizona</a:t>
            </a:r>
            <a:r>
              <a:rPr lang="en-US" sz="1600" smtClean="0"/>
              <a:t> [2], </a:t>
            </a:r>
            <a:r>
              <a:rPr lang="en-US" sz="1600" smtClean="0">
                <a:hlinkClick r:id="rId3"/>
              </a:rPr>
              <a:t>Arkansas</a:t>
            </a:r>
            <a:r>
              <a:rPr lang="en-US" sz="1600" smtClean="0"/>
              <a:t> [3], </a:t>
            </a:r>
            <a:r>
              <a:rPr lang="en-US" sz="1600" smtClean="0">
                <a:hlinkClick r:id="rId4"/>
              </a:rPr>
              <a:t>Colorado</a:t>
            </a:r>
            <a:r>
              <a:rPr lang="en-US" sz="1600" smtClean="0"/>
              <a:t> [4], </a:t>
            </a:r>
            <a:r>
              <a:rPr lang="en-US" sz="1600" smtClean="0">
                <a:hlinkClick r:id="rId5"/>
              </a:rPr>
              <a:t>District of Columbia</a:t>
            </a:r>
            <a:r>
              <a:rPr lang="en-US" sz="1600" smtClean="0"/>
              <a:t> [5], </a:t>
            </a:r>
            <a:r>
              <a:rPr lang="en-US" sz="1600" smtClean="0">
                <a:hlinkClick r:id="rId6"/>
              </a:rPr>
              <a:t>Florida</a:t>
            </a:r>
            <a:r>
              <a:rPr lang="en-US" sz="1600" smtClean="0"/>
              <a:t> [6], </a:t>
            </a:r>
            <a:r>
              <a:rPr lang="en-US" sz="1600" smtClean="0">
                <a:hlinkClick r:id="rId7"/>
              </a:rPr>
              <a:t>Georgia</a:t>
            </a:r>
            <a:r>
              <a:rPr lang="en-US" sz="1600" smtClean="0"/>
              <a:t> [7], </a:t>
            </a:r>
            <a:r>
              <a:rPr lang="en-US" sz="1600" smtClean="0">
                <a:hlinkClick r:id="rId8"/>
              </a:rPr>
              <a:t>Illinois</a:t>
            </a:r>
            <a:r>
              <a:rPr lang="en-US" sz="1600" smtClean="0"/>
              <a:t> [8], </a:t>
            </a:r>
            <a:r>
              <a:rPr lang="en-US" sz="1600" smtClean="0">
                <a:hlinkClick r:id="rId9"/>
              </a:rPr>
              <a:t>Indiana</a:t>
            </a:r>
            <a:r>
              <a:rPr lang="en-US" sz="1600" smtClean="0"/>
              <a:t> [9], </a:t>
            </a:r>
            <a:r>
              <a:rPr lang="en-US" sz="1600" smtClean="0">
                <a:hlinkClick r:id="rId10"/>
              </a:rPr>
              <a:t>Kentucky</a:t>
            </a:r>
            <a:r>
              <a:rPr lang="en-US" sz="1600" smtClean="0"/>
              <a:t> [10], </a:t>
            </a:r>
            <a:r>
              <a:rPr lang="en-US" sz="1600" smtClean="0">
                <a:hlinkClick r:id="rId11"/>
              </a:rPr>
              <a:t>Louisiana</a:t>
            </a:r>
            <a:r>
              <a:rPr lang="en-US" sz="1600" smtClean="0"/>
              <a:t> [11], </a:t>
            </a:r>
            <a:r>
              <a:rPr lang="en-US" sz="1600" smtClean="0">
                <a:hlinkClick r:id="rId12"/>
              </a:rPr>
              <a:t>Maryland</a:t>
            </a:r>
            <a:r>
              <a:rPr lang="en-US" sz="1600" smtClean="0"/>
              <a:t> [12], </a:t>
            </a:r>
            <a:r>
              <a:rPr lang="en-US" sz="1600" smtClean="0">
                <a:hlinkClick r:id="rId13"/>
              </a:rPr>
              <a:t>Massachusetts</a:t>
            </a:r>
            <a:r>
              <a:rPr lang="en-US" sz="1600" smtClean="0"/>
              <a:t> [13], </a:t>
            </a:r>
            <a:r>
              <a:rPr lang="en-US" sz="1600" smtClean="0">
                <a:hlinkClick r:id="rId14"/>
              </a:rPr>
              <a:t>Mississippi</a:t>
            </a:r>
            <a:r>
              <a:rPr lang="en-US" sz="1600" smtClean="0"/>
              <a:t> [14], </a:t>
            </a:r>
            <a:r>
              <a:rPr lang="en-US" sz="1600" smtClean="0">
                <a:hlinkClick r:id="rId15"/>
              </a:rPr>
              <a:t>New Jersey</a:t>
            </a:r>
            <a:r>
              <a:rPr lang="en-US" sz="1600" smtClean="0"/>
              <a:t> [15], </a:t>
            </a:r>
            <a:r>
              <a:rPr lang="en-US" sz="1600" smtClean="0">
                <a:hlinkClick r:id="rId16"/>
              </a:rPr>
              <a:t>New Mexico</a:t>
            </a:r>
            <a:r>
              <a:rPr lang="en-US" sz="1600" smtClean="0"/>
              <a:t> [16], </a:t>
            </a:r>
            <a:r>
              <a:rPr lang="en-US" sz="1600" smtClean="0">
                <a:hlinkClick r:id="rId17"/>
              </a:rPr>
              <a:t>New York</a:t>
            </a:r>
            <a:r>
              <a:rPr lang="en-US" sz="1600" smtClean="0"/>
              <a:t> [17], </a:t>
            </a:r>
            <a:r>
              <a:rPr lang="en-US" sz="1600" smtClean="0">
                <a:hlinkClick r:id="rId18"/>
              </a:rPr>
              <a:t>North Dakota</a:t>
            </a:r>
            <a:r>
              <a:rPr lang="en-US" sz="1600" smtClean="0"/>
              <a:t> [18], </a:t>
            </a:r>
            <a:r>
              <a:rPr lang="en-US" sz="1600" smtClean="0">
                <a:hlinkClick r:id="rId19"/>
              </a:rPr>
              <a:t>Ohio</a:t>
            </a:r>
            <a:r>
              <a:rPr lang="en-US" sz="1600" smtClean="0"/>
              <a:t> [19], </a:t>
            </a:r>
            <a:r>
              <a:rPr lang="en-US" sz="1600" smtClean="0">
                <a:hlinkClick r:id="rId20"/>
              </a:rPr>
              <a:t>Oklahoma</a:t>
            </a:r>
            <a:r>
              <a:rPr lang="en-US" sz="1600" smtClean="0"/>
              <a:t> [20], </a:t>
            </a:r>
            <a:r>
              <a:rPr lang="en-US" sz="1600" smtClean="0">
                <a:hlinkClick r:id="rId21"/>
              </a:rPr>
              <a:t>Pennsylvania</a:t>
            </a:r>
            <a:r>
              <a:rPr lang="en-US" sz="1600" smtClean="0"/>
              <a:t> [21], </a:t>
            </a:r>
            <a:r>
              <a:rPr lang="en-US" sz="1600" smtClean="0">
                <a:hlinkClick r:id="rId22"/>
              </a:rPr>
              <a:t>Rhode Island</a:t>
            </a:r>
            <a:r>
              <a:rPr lang="en-US" sz="1600" smtClean="0"/>
              <a:t> [22], and </a:t>
            </a:r>
            <a:r>
              <a:rPr lang="en-US" sz="1600" smtClean="0">
                <a:hlinkClick r:id="rId23"/>
              </a:rPr>
              <a:t>Tennessee</a:t>
            </a:r>
            <a:r>
              <a:rPr lang="en-US" sz="1600" smtClean="0"/>
              <a:t> [23].</a:t>
            </a:r>
          </a:p>
        </p:txBody>
      </p:sp>
      <p:pic>
        <p:nvPicPr>
          <p:cNvPr id="19458" name="Picture 4" descr="PARCC-States-with-Governing-February2013_2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0" y="1536700"/>
            <a:ext cx="9677400" cy="532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reeform 3"/>
          <p:cNvSpPr/>
          <p:nvPr/>
        </p:nvSpPr>
        <p:spPr>
          <a:xfrm>
            <a:off x="415925" y="403225"/>
            <a:ext cx="8312150" cy="6051550"/>
          </a:xfrm>
          <a:custGeom>
            <a:avLst/>
            <a:gdLst>
              <a:gd name="connsiteX0" fmla="*/ 0 w 9144000"/>
              <a:gd name="connsiteY0" fmla="*/ 0 h 6858000"/>
              <a:gd name="connsiteX1" fmla="*/ 0 w 9144000"/>
              <a:gd name="connsiteY1" fmla="*/ 6857999 h 6858000"/>
              <a:gd name="connsiteX2" fmla="*/ 9144000 w 9144000"/>
              <a:gd name="connsiteY2" fmla="*/ 6857999 h 6858000"/>
              <a:gd name="connsiteX3" fmla="*/ 9144000 w 9144000"/>
              <a:gd name="connsiteY3" fmla="*/ 0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solidFill>
            <a:srgbClr val="A1DB7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9963" y="974725"/>
            <a:ext cx="7204075" cy="490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5" descr="MC900434675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3962400"/>
            <a:ext cx="1355725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reeform 3"/>
          <p:cNvSpPr/>
          <p:nvPr/>
        </p:nvSpPr>
        <p:spPr>
          <a:xfrm>
            <a:off x="415925" y="403225"/>
            <a:ext cx="8312150" cy="6051550"/>
          </a:xfrm>
          <a:custGeom>
            <a:avLst/>
            <a:gdLst>
              <a:gd name="connsiteX0" fmla="*/ 0 w 9144000"/>
              <a:gd name="connsiteY0" fmla="*/ 0 h 6858000"/>
              <a:gd name="connsiteX1" fmla="*/ 0 w 9144000"/>
              <a:gd name="connsiteY1" fmla="*/ 6857999 h 6858000"/>
              <a:gd name="connsiteX2" fmla="*/ 9144000 w 9144000"/>
              <a:gd name="connsiteY2" fmla="*/ 6857999 h 6858000"/>
              <a:gd name="connsiteX3" fmla="*/ 9144000 w 9144000"/>
              <a:gd name="connsiteY3" fmla="*/ 0 h 6858000"/>
              <a:gd name="connsiteX4" fmla="*/ 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lnTo>
                  <a:pt x="0" y="0"/>
                </a:lnTo>
              </a:path>
            </a:pathLst>
          </a:custGeom>
          <a:solidFill>
            <a:srgbClr val="A1DB7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919163"/>
            <a:ext cx="7251700" cy="500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881</Words>
  <Application>Microsoft Office PowerPoint</Application>
  <PresentationFormat>On-screen Show (4:3)</PresentationFormat>
  <Paragraphs>132</Paragraphs>
  <Slides>54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9" baseType="lpstr">
      <vt:lpstr>Arial</vt:lpstr>
      <vt:lpstr>Calibri</vt:lpstr>
      <vt:lpstr>Times New Roman</vt:lpstr>
      <vt:lpstr>宋体</vt:lpstr>
      <vt:lpstr>Default Design</vt:lpstr>
      <vt:lpstr>Slide 1</vt:lpstr>
      <vt:lpstr>Before We Enter the PARCC…</vt:lpstr>
      <vt:lpstr>Common Core &amp; PARCC</vt:lpstr>
      <vt:lpstr>Slide 4</vt:lpstr>
      <vt:lpstr>Slide 5</vt:lpstr>
      <vt:lpstr>And Don’t Forget…</vt:lpstr>
      <vt:lpstr>PARCC States Collectively the states in PARCC educate about 24 million students. The PARCC states include: Arizona [2], Arkansas [3], Colorado [4], District of Columbia [5], Florida [6], Georgia [7], Illinois [8], Indiana [9], Kentucky [10], Louisiana [11], Maryland [12], Massachusetts [13], Mississippi [14], New Jersey [15], New Mexico [16], New York [17], North Dakota [18], Ohio [19], Oklahoma [20], Pennsylvania [21], Rhode Island [22], and Tennessee [23].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It All Begins With Data!</vt:lpstr>
      <vt:lpstr>In Order to Support Educators...</vt:lpstr>
      <vt:lpstr>Let’s Rest in the PARCC to Read &amp; Discuss for a While…</vt:lpstr>
      <vt:lpstr>Slide 22</vt:lpstr>
      <vt:lpstr>Slide 23</vt:lpstr>
      <vt:lpstr>Slide 24</vt:lpstr>
      <vt:lpstr>Slide 25</vt:lpstr>
      <vt:lpstr>ELA Literacy Assessments</vt:lpstr>
      <vt:lpstr>ELA Literacy Assessments</vt:lpstr>
      <vt:lpstr>Slide 28</vt:lpstr>
      <vt:lpstr>Slide 29</vt:lpstr>
      <vt:lpstr>Slide 30</vt:lpstr>
      <vt:lpstr>Slide 31</vt:lpstr>
      <vt:lpstr>Student Directions: Grade 7</vt:lpstr>
      <vt:lpstr>Slide 33</vt:lpstr>
      <vt:lpstr>Slide 34</vt:lpstr>
      <vt:lpstr>Slide 35</vt:lpstr>
      <vt:lpstr>Slide 36</vt:lpstr>
      <vt:lpstr>To an Athlete Dying Young~ A. E. Housman</vt:lpstr>
      <vt:lpstr>To An Athlete Dying Young By A. E. Housman (1859-1936)</vt:lpstr>
      <vt:lpstr>To An Athlete…</vt:lpstr>
      <vt:lpstr>To An Athlete…</vt:lpstr>
      <vt:lpstr>Informational Paired Readings</vt:lpstr>
      <vt:lpstr>Paired Text</vt:lpstr>
      <vt:lpstr>What Does This Mean for Professional Development? 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</vt:vector>
  </TitlesOfParts>
  <Company>CCPS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Test</dc:creator>
  <cp:lastModifiedBy>Test</cp:lastModifiedBy>
  <cp:revision>19</cp:revision>
  <dcterms:created xsi:type="dcterms:W3CDTF">2013-04-26T14:29:35Z</dcterms:created>
  <dcterms:modified xsi:type="dcterms:W3CDTF">2013-05-01T19:28:55Z</dcterms:modified>
</cp:coreProperties>
</file>